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8"/>
  </p:notesMasterIdLst>
  <p:handoutMasterIdLst>
    <p:handoutMasterId r:id="rId19"/>
  </p:handoutMasterIdLst>
  <p:sldIdLst>
    <p:sldId id="256" r:id="rId2"/>
    <p:sldId id="278" r:id="rId3"/>
    <p:sldId id="264" r:id="rId4"/>
    <p:sldId id="285" r:id="rId5"/>
    <p:sldId id="263" r:id="rId6"/>
    <p:sldId id="266" r:id="rId7"/>
    <p:sldId id="282" r:id="rId8"/>
    <p:sldId id="279" r:id="rId9"/>
    <p:sldId id="262" r:id="rId10"/>
    <p:sldId id="280" r:id="rId11"/>
    <p:sldId id="274" r:id="rId12"/>
    <p:sldId id="281" r:id="rId13"/>
    <p:sldId id="277" r:id="rId14"/>
    <p:sldId id="286" r:id="rId15"/>
    <p:sldId id="287" r:id="rId16"/>
    <p:sldId id="261" r:id="rId17"/>
  </p:sldIdLst>
  <p:sldSz cx="12192000" cy="6858000"/>
  <p:notesSz cx="10018713" cy="68897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öse, Johanna"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9760" autoAdjust="0"/>
  </p:normalViewPr>
  <p:slideViewPr>
    <p:cSldViewPr snapToGrid="0">
      <p:cViewPr>
        <p:scale>
          <a:sx n="66" d="100"/>
          <a:sy n="66" d="100"/>
        </p:scale>
        <p:origin x="-1044" y="-2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4341442" cy="344873"/>
          </a:xfrm>
          <a:prstGeom prst="rect">
            <a:avLst/>
          </a:prstGeom>
        </p:spPr>
        <p:txBody>
          <a:bodyPr vert="horz" lIns="92108" tIns="46054" rIns="92108" bIns="46054" rtlCol="0"/>
          <a:lstStyle>
            <a:lvl1pPr algn="l">
              <a:defRPr sz="1200"/>
            </a:lvl1pPr>
          </a:lstStyle>
          <a:p>
            <a:endParaRPr lang="de-DE"/>
          </a:p>
        </p:txBody>
      </p:sp>
      <p:sp>
        <p:nvSpPr>
          <p:cNvPr id="3" name="Datumsplatzhalter 2"/>
          <p:cNvSpPr>
            <a:spLocks noGrp="1"/>
          </p:cNvSpPr>
          <p:nvPr>
            <p:ph type="dt" sz="quarter" idx="1"/>
          </p:nvPr>
        </p:nvSpPr>
        <p:spPr>
          <a:xfrm>
            <a:off x="5674953" y="0"/>
            <a:ext cx="4341442" cy="344873"/>
          </a:xfrm>
          <a:prstGeom prst="rect">
            <a:avLst/>
          </a:prstGeom>
        </p:spPr>
        <p:txBody>
          <a:bodyPr vert="horz" lIns="92108" tIns="46054" rIns="92108" bIns="46054" rtlCol="0"/>
          <a:lstStyle>
            <a:lvl1pPr algn="r">
              <a:defRPr sz="1200"/>
            </a:lvl1pPr>
          </a:lstStyle>
          <a:p>
            <a:fld id="{F79B10C8-023B-44E0-9129-C71B05317F85}" type="datetimeFigureOut">
              <a:rPr lang="de-DE" smtClean="0"/>
              <a:t>03.05.2019</a:t>
            </a:fld>
            <a:endParaRPr lang="de-DE"/>
          </a:p>
        </p:txBody>
      </p:sp>
      <p:sp>
        <p:nvSpPr>
          <p:cNvPr id="4" name="Fußzeilenplatzhalter 3"/>
          <p:cNvSpPr>
            <a:spLocks noGrp="1"/>
          </p:cNvSpPr>
          <p:nvPr>
            <p:ph type="ftr" sz="quarter" idx="2"/>
          </p:nvPr>
        </p:nvSpPr>
        <p:spPr>
          <a:xfrm>
            <a:off x="1" y="6543775"/>
            <a:ext cx="4341442" cy="344873"/>
          </a:xfrm>
          <a:prstGeom prst="rect">
            <a:avLst/>
          </a:prstGeom>
        </p:spPr>
        <p:txBody>
          <a:bodyPr vert="horz" lIns="92108" tIns="46054" rIns="92108" bIns="46054" rtlCol="0" anchor="b"/>
          <a:lstStyle>
            <a:lvl1pPr algn="l">
              <a:defRPr sz="1200"/>
            </a:lvl1pPr>
          </a:lstStyle>
          <a:p>
            <a:endParaRPr lang="de-DE"/>
          </a:p>
        </p:txBody>
      </p:sp>
      <p:sp>
        <p:nvSpPr>
          <p:cNvPr id="5" name="Foliennummernplatzhalter 4"/>
          <p:cNvSpPr>
            <a:spLocks noGrp="1"/>
          </p:cNvSpPr>
          <p:nvPr>
            <p:ph type="sldNum" sz="quarter" idx="3"/>
          </p:nvPr>
        </p:nvSpPr>
        <p:spPr>
          <a:xfrm>
            <a:off x="5674953" y="6543775"/>
            <a:ext cx="4341442" cy="344873"/>
          </a:xfrm>
          <a:prstGeom prst="rect">
            <a:avLst/>
          </a:prstGeom>
        </p:spPr>
        <p:txBody>
          <a:bodyPr vert="horz" lIns="92108" tIns="46054" rIns="92108" bIns="46054" rtlCol="0" anchor="b"/>
          <a:lstStyle>
            <a:lvl1pPr algn="r">
              <a:defRPr sz="1200"/>
            </a:lvl1pPr>
          </a:lstStyle>
          <a:p>
            <a:fld id="{13711DCF-7C47-43C0-9255-4DE83D5752D3}" type="slidenum">
              <a:rPr lang="de-DE" smtClean="0"/>
              <a:t>‹Nr.›</a:t>
            </a:fld>
            <a:endParaRPr lang="de-DE"/>
          </a:p>
        </p:txBody>
      </p:sp>
    </p:spTree>
    <p:extLst>
      <p:ext uri="{BB962C8B-B14F-4D97-AF65-F5344CB8AC3E}">
        <p14:creationId xmlns:p14="http://schemas.microsoft.com/office/powerpoint/2010/main" val="24849034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1"/>
            <a:ext cx="4341442" cy="345684"/>
          </a:xfrm>
          <a:prstGeom prst="rect">
            <a:avLst/>
          </a:prstGeom>
        </p:spPr>
        <p:txBody>
          <a:bodyPr vert="horz" lIns="92108" tIns="46054" rIns="92108" bIns="46054" rtlCol="0"/>
          <a:lstStyle>
            <a:lvl1pPr algn="l">
              <a:defRPr sz="1200"/>
            </a:lvl1pPr>
          </a:lstStyle>
          <a:p>
            <a:endParaRPr lang="de-DE"/>
          </a:p>
        </p:txBody>
      </p:sp>
      <p:sp>
        <p:nvSpPr>
          <p:cNvPr id="3" name="Datumsplatzhalter 2"/>
          <p:cNvSpPr>
            <a:spLocks noGrp="1"/>
          </p:cNvSpPr>
          <p:nvPr>
            <p:ph type="dt" idx="1"/>
          </p:nvPr>
        </p:nvSpPr>
        <p:spPr>
          <a:xfrm>
            <a:off x="5674953" y="1"/>
            <a:ext cx="4341442" cy="345684"/>
          </a:xfrm>
          <a:prstGeom prst="rect">
            <a:avLst/>
          </a:prstGeom>
        </p:spPr>
        <p:txBody>
          <a:bodyPr vert="horz" lIns="92108" tIns="46054" rIns="92108" bIns="46054" rtlCol="0"/>
          <a:lstStyle>
            <a:lvl1pPr algn="r">
              <a:defRPr sz="1200"/>
            </a:lvl1pPr>
          </a:lstStyle>
          <a:p>
            <a:fld id="{A23EFE4F-7DDE-4FAD-8BC8-9697F52D7FF6}" type="datetimeFigureOut">
              <a:rPr lang="de-DE" smtClean="0"/>
              <a:t>03.05.2019</a:t>
            </a:fld>
            <a:endParaRPr lang="de-DE"/>
          </a:p>
        </p:txBody>
      </p:sp>
      <p:sp>
        <p:nvSpPr>
          <p:cNvPr id="4" name="Folienbildplatzhalter 3"/>
          <p:cNvSpPr>
            <a:spLocks noGrp="1" noRot="1" noChangeAspect="1"/>
          </p:cNvSpPr>
          <p:nvPr>
            <p:ph type="sldImg" idx="2"/>
          </p:nvPr>
        </p:nvSpPr>
        <p:spPr>
          <a:xfrm>
            <a:off x="2943225" y="862013"/>
            <a:ext cx="4132263" cy="2324100"/>
          </a:xfrm>
          <a:prstGeom prst="rect">
            <a:avLst/>
          </a:prstGeom>
          <a:noFill/>
          <a:ln w="12700">
            <a:solidFill>
              <a:prstClr val="black"/>
            </a:solidFill>
          </a:ln>
        </p:spPr>
        <p:txBody>
          <a:bodyPr vert="horz" lIns="92108" tIns="46054" rIns="92108" bIns="46054" rtlCol="0" anchor="ctr"/>
          <a:lstStyle/>
          <a:p>
            <a:endParaRPr lang="de-DE"/>
          </a:p>
        </p:txBody>
      </p:sp>
      <p:sp>
        <p:nvSpPr>
          <p:cNvPr id="5" name="Notizenplatzhalter 4"/>
          <p:cNvSpPr>
            <a:spLocks noGrp="1"/>
          </p:cNvSpPr>
          <p:nvPr>
            <p:ph type="body" sz="quarter" idx="3"/>
          </p:nvPr>
        </p:nvSpPr>
        <p:spPr>
          <a:xfrm>
            <a:off x="1001872" y="3315691"/>
            <a:ext cx="8014970" cy="2712840"/>
          </a:xfrm>
          <a:prstGeom prst="rect">
            <a:avLst/>
          </a:prstGeom>
        </p:spPr>
        <p:txBody>
          <a:bodyPr vert="horz" lIns="92108" tIns="46054" rIns="92108" bIns="46054"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1" y="6544068"/>
            <a:ext cx="4341442" cy="345683"/>
          </a:xfrm>
          <a:prstGeom prst="rect">
            <a:avLst/>
          </a:prstGeom>
        </p:spPr>
        <p:txBody>
          <a:bodyPr vert="horz" lIns="92108" tIns="46054" rIns="92108" bIns="46054" rtlCol="0" anchor="b"/>
          <a:lstStyle>
            <a:lvl1pPr algn="l">
              <a:defRPr sz="1200"/>
            </a:lvl1pPr>
          </a:lstStyle>
          <a:p>
            <a:endParaRPr lang="de-DE"/>
          </a:p>
        </p:txBody>
      </p:sp>
      <p:sp>
        <p:nvSpPr>
          <p:cNvPr id="7" name="Foliennummernplatzhalter 6"/>
          <p:cNvSpPr>
            <a:spLocks noGrp="1"/>
          </p:cNvSpPr>
          <p:nvPr>
            <p:ph type="sldNum" sz="quarter" idx="5"/>
          </p:nvPr>
        </p:nvSpPr>
        <p:spPr>
          <a:xfrm>
            <a:off x="5674953" y="6544068"/>
            <a:ext cx="4341442" cy="345683"/>
          </a:xfrm>
          <a:prstGeom prst="rect">
            <a:avLst/>
          </a:prstGeom>
        </p:spPr>
        <p:txBody>
          <a:bodyPr vert="horz" lIns="92108" tIns="46054" rIns="92108" bIns="46054" rtlCol="0" anchor="b"/>
          <a:lstStyle>
            <a:lvl1pPr algn="r">
              <a:defRPr sz="1200"/>
            </a:lvl1pPr>
          </a:lstStyle>
          <a:p>
            <a:fld id="{4CD01B1A-6233-4DD6-B07E-5E03B9BB1C73}" type="slidenum">
              <a:rPr lang="de-DE" smtClean="0"/>
              <a:t>‹Nr.›</a:t>
            </a:fld>
            <a:endParaRPr lang="de-DE"/>
          </a:p>
        </p:txBody>
      </p:sp>
    </p:spTree>
    <p:extLst>
      <p:ext uri="{BB962C8B-B14F-4D97-AF65-F5344CB8AC3E}">
        <p14:creationId xmlns:p14="http://schemas.microsoft.com/office/powerpoint/2010/main" val="1060172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_ENREF_1"/><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smtClean="0"/>
              <a:t>Laufzeit</a:t>
            </a:r>
            <a:r>
              <a:rPr lang="de-DE" dirty="0" smtClean="0"/>
              <a:t>: 1.10.2016-31.12.2017</a:t>
            </a:r>
          </a:p>
          <a:p>
            <a:r>
              <a:rPr lang="de-DE" dirty="0" smtClean="0"/>
              <a:t>Gefördert von der Hans-Böckler-Stiftung</a:t>
            </a:r>
          </a:p>
          <a:p>
            <a:pPr defTabSz="921075">
              <a:defRPr/>
            </a:pPr>
            <a:endParaRPr lang="de-DE" dirty="0"/>
          </a:p>
        </p:txBody>
      </p:sp>
      <p:sp>
        <p:nvSpPr>
          <p:cNvPr id="4" name="Foliennummernplatzhalter 3"/>
          <p:cNvSpPr>
            <a:spLocks noGrp="1"/>
          </p:cNvSpPr>
          <p:nvPr>
            <p:ph type="sldNum" sz="quarter" idx="10"/>
          </p:nvPr>
        </p:nvSpPr>
        <p:spPr/>
        <p:txBody>
          <a:bodyPr/>
          <a:lstStyle/>
          <a:p>
            <a:fld id="{4CD01B1A-6233-4DD6-B07E-5E03B9BB1C73}" type="slidenum">
              <a:rPr lang="de-DE" smtClean="0"/>
              <a:t>1</a:t>
            </a:fld>
            <a:endParaRPr lang="de-DE"/>
          </a:p>
        </p:txBody>
      </p:sp>
    </p:spTree>
    <p:extLst>
      <p:ext uri="{BB962C8B-B14F-4D97-AF65-F5344CB8AC3E}">
        <p14:creationId xmlns:p14="http://schemas.microsoft.com/office/powerpoint/2010/main" val="9638024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CD01B1A-6233-4DD6-B07E-5E03B9BB1C73}" type="slidenum">
              <a:rPr lang="de-DE" smtClean="0"/>
              <a:t>11</a:t>
            </a:fld>
            <a:endParaRPr lang="de-DE"/>
          </a:p>
        </p:txBody>
      </p:sp>
    </p:spTree>
    <p:extLst>
      <p:ext uri="{BB962C8B-B14F-4D97-AF65-F5344CB8AC3E}">
        <p14:creationId xmlns:p14="http://schemas.microsoft.com/office/powerpoint/2010/main" val="36775070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21075">
              <a:defRPr/>
            </a:pPr>
            <a:endParaRPr lang="de-DE" dirty="0" smtClean="0"/>
          </a:p>
        </p:txBody>
      </p:sp>
      <p:sp>
        <p:nvSpPr>
          <p:cNvPr id="4" name="Foliennummernplatzhalter 3"/>
          <p:cNvSpPr>
            <a:spLocks noGrp="1"/>
          </p:cNvSpPr>
          <p:nvPr>
            <p:ph type="sldNum" sz="quarter" idx="10"/>
          </p:nvPr>
        </p:nvSpPr>
        <p:spPr/>
        <p:txBody>
          <a:bodyPr/>
          <a:lstStyle/>
          <a:p>
            <a:fld id="{4CD01B1A-6233-4DD6-B07E-5E03B9BB1C73}" type="slidenum">
              <a:rPr lang="de-DE" smtClean="0"/>
              <a:t>12</a:t>
            </a:fld>
            <a:endParaRPr lang="de-DE"/>
          </a:p>
        </p:txBody>
      </p:sp>
    </p:spTree>
    <p:extLst>
      <p:ext uri="{BB962C8B-B14F-4D97-AF65-F5344CB8AC3E}">
        <p14:creationId xmlns:p14="http://schemas.microsoft.com/office/powerpoint/2010/main" val="19994465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CD01B1A-6233-4DD6-B07E-5E03B9BB1C73}" type="slidenum">
              <a:rPr lang="de-DE" smtClean="0"/>
              <a:t>13</a:t>
            </a:fld>
            <a:endParaRPr lang="de-DE"/>
          </a:p>
        </p:txBody>
      </p:sp>
    </p:spTree>
    <p:extLst>
      <p:ext uri="{BB962C8B-B14F-4D97-AF65-F5344CB8AC3E}">
        <p14:creationId xmlns:p14="http://schemas.microsoft.com/office/powerpoint/2010/main" val="36775070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CD01B1A-6233-4DD6-B07E-5E03B9BB1C73}" type="slidenum">
              <a:rPr lang="de-DE" smtClean="0"/>
              <a:t>14</a:t>
            </a:fld>
            <a:endParaRPr lang="de-DE"/>
          </a:p>
        </p:txBody>
      </p:sp>
    </p:spTree>
    <p:extLst>
      <p:ext uri="{BB962C8B-B14F-4D97-AF65-F5344CB8AC3E}">
        <p14:creationId xmlns:p14="http://schemas.microsoft.com/office/powerpoint/2010/main" val="36775070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CD01B1A-6233-4DD6-B07E-5E03B9BB1C73}" type="slidenum">
              <a:rPr lang="de-DE" smtClean="0"/>
              <a:t>15</a:t>
            </a:fld>
            <a:endParaRPr lang="de-DE"/>
          </a:p>
        </p:txBody>
      </p:sp>
    </p:spTree>
    <p:extLst>
      <p:ext uri="{BB962C8B-B14F-4D97-AF65-F5344CB8AC3E}">
        <p14:creationId xmlns:p14="http://schemas.microsoft.com/office/powerpoint/2010/main" val="36775070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CD01B1A-6233-4DD6-B07E-5E03B9BB1C73}" type="slidenum">
              <a:rPr lang="de-DE" smtClean="0"/>
              <a:t>16</a:t>
            </a:fld>
            <a:endParaRPr lang="de-DE"/>
          </a:p>
        </p:txBody>
      </p:sp>
    </p:spTree>
    <p:extLst>
      <p:ext uri="{BB962C8B-B14F-4D97-AF65-F5344CB8AC3E}">
        <p14:creationId xmlns:p14="http://schemas.microsoft.com/office/powerpoint/2010/main" val="4095705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21075">
              <a:defRPr/>
            </a:pPr>
            <a:r>
              <a:rPr lang="de-DE" dirty="0"/>
              <a:t>Der Schwerpunkt dieser Forschungsfrage liegt bei den Flüchtlingen und ihrem sozialen Kontext. Die Geflüchteten sollen in ihrem sozialen Kontext gesehen werden. Gleichwohl hat das Forschungsvorhaben einen subjektorientierten Forschungsanspruch, der in der Tübinger Forschungsgruppe im Mittelpunkt steht (</a:t>
            </a:r>
            <a:r>
              <a:rPr lang="de-DE" dirty="0">
                <a:hlinkClick r:id="rId3" action="ppaction://hlinkfile" tooltip="Allespach, 2015 #1643"/>
              </a:rPr>
              <a:t>vgl. </a:t>
            </a:r>
            <a:r>
              <a:rPr lang="de-DE" dirty="0" err="1">
                <a:hlinkClick r:id="rId3" action="ppaction://hlinkfile" tooltip="Allespach, 2015 #1643"/>
              </a:rPr>
              <a:t>Allespach</a:t>
            </a:r>
            <a:r>
              <a:rPr lang="de-DE" dirty="0">
                <a:hlinkClick r:id="rId3" action="ppaction://hlinkfile" tooltip="Allespach, 2015 #1643"/>
              </a:rPr>
              <a:t> &amp; Held, 2015</a:t>
            </a:r>
            <a:r>
              <a:rPr lang="de-DE" dirty="0"/>
              <a:t>). Dies bedeutet aber, dass die Übergangsprozesse vor allem vom Standpunkt der Flüchtlinge in ihrem sozialen Kontext betrachtet werden sollen.</a:t>
            </a:r>
          </a:p>
          <a:p>
            <a:pPr defTabSz="921075">
              <a:defRPr/>
            </a:pPr>
            <a:endParaRPr lang="de-DE" dirty="0"/>
          </a:p>
          <a:p>
            <a:pPr defTabSz="921075">
              <a:defRPr/>
            </a:pPr>
            <a:endParaRPr lang="de-DE" dirty="0"/>
          </a:p>
          <a:p>
            <a:endParaRPr lang="de-DE" dirty="0"/>
          </a:p>
        </p:txBody>
      </p:sp>
      <p:sp>
        <p:nvSpPr>
          <p:cNvPr id="4" name="Foliennummernplatzhalter 3"/>
          <p:cNvSpPr>
            <a:spLocks noGrp="1"/>
          </p:cNvSpPr>
          <p:nvPr>
            <p:ph type="sldNum" sz="quarter" idx="10"/>
          </p:nvPr>
        </p:nvSpPr>
        <p:spPr/>
        <p:txBody>
          <a:bodyPr/>
          <a:lstStyle/>
          <a:p>
            <a:fld id="{4CD01B1A-6233-4DD6-B07E-5E03B9BB1C73}" type="slidenum">
              <a:rPr lang="de-DE" smtClean="0"/>
              <a:t>2</a:t>
            </a:fld>
            <a:endParaRPr lang="de-DE"/>
          </a:p>
        </p:txBody>
      </p:sp>
    </p:spTree>
    <p:extLst>
      <p:ext uri="{BB962C8B-B14F-4D97-AF65-F5344CB8AC3E}">
        <p14:creationId xmlns:p14="http://schemas.microsoft.com/office/powerpoint/2010/main" val="4120941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Nochmals: Forschung vom Standpunkt der Flüchtlinge aus</a:t>
            </a:r>
          </a:p>
          <a:p>
            <a:endParaRPr lang="de-DE" dirty="0"/>
          </a:p>
        </p:txBody>
      </p:sp>
      <p:sp>
        <p:nvSpPr>
          <p:cNvPr id="4" name="Foliennummernplatzhalter 3"/>
          <p:cNvSpPr>
            <a:spLocks noGrp="1"/>
          </p:cNvSpPr>
          <p:nvPr>
            <p:ph type="sldNum" sz="quarter" idx="10"/>
          </p:nvPr>
        </p:nvSpPr>
        <p:spPr/>
        <p:txBody>
          <a:bodyPr/>
          <a:lstStyle/>
          <a:p>
            <a:fld id="{4CD01B1A-6233-4DD6-B07E-5E03B9BB1C73}" type="slidenum">
              <a:rPr lang="de-DE" smtClean="0"/>
              <a:t>3</a:t>
            </a:fld>
            <a:endParaRPr lang="de-DE"/>
          </a:p>
        </p:txBody>
      </p:sp>
    </p:spTree>
    <p:extLst>
      <p:ext uri="{BB962C8B-B14F-4D97-AF65-F5344CB8AC3E}">
        <p14:creationId xmlns:p14="http://schemas.microsoft.com/office/powerpoint/2010/main" val="50048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21075">
              <a:defRPr/>
            </a:pPr>
            <a:r>
              <a:rPr lang="de-DE" dirty="0"/>
              <a:t>Ergebnisse zur Betreueruntersuchung: An diesem Zitat wird deutlich, dass Sozialarbeitenden oft mit Einschränkungen in der Arbeit mit Geflüchteten konfrontiert sind. Restriktive Settings sind nicht nur für </a:t>
            </a:r>
            <a:r>
              <a:rPr lang="de-DE" dirty="0" err="1"/>
              <a:t>Unterstützer_innen</a:t>
            </a:r>
            <a:r>
              <a:rPr lang="de-DE" dirty="0"/>
              <a:t> einschränkend, sondern auch für Geflüchtete. Im Umgang mit diesen restriktiven Settings werden unterschiedliche Strategien vonseiten der Professionellen entwickelt, doch bestimmte Strategien sind nicht zielführend</a:t>
            </a:r>
          </a:p>
          <a:p>
            <a:pPr defTabSz="921075">
              <a:defRPr/>
            </a:pPr>
            <a:endParaRPr lang="de-DE" dirty="0"/>
          </a:p>
          <a:p>
            <a:r>
              <a:rPr lang="de-DE" b="1" dirty="0" smtClean="0"/>
              <a:t>II. Anpassungsparadigma: Erwartungen an die Jugendlichen</a:t>
            </a:r>
          </a:p>
          <a:p>
            <a:pPr defTabSz="921075">
              <a:defRPr/>
            </a:pPr>
            <a:r>
              <a:rPr lang="de-DE" dirty="0" smtClean="0"/>
              <a:t>Infolge</a:t>
            </a:r>
            <a:r>
              <a:rPr lang="de-DE" baseline="0" dirty="0" smtClean="0"/>
              <a:t> solcher</a:t>
            </a:r>
            <a:r>
              <a:rPr lang="de-DE" dirty="0" smtClean="0"/>
              <a:t> restriktiven Settings ist</a:t>
            </a:r>
            <a:r>
              <a:rPr lang="de-DE" baseline="0" dirty="0" smtClean="0"/>
              <a:t> </a:t>
            </a:r>
            <a:r>
              <a:rPr lang="de-DE" dirty="0" smtClean="0"/>
              <a:t>eine</a:t>
            </a:r>
            <a:r>
              <a:rPr lang="de-DE" baseline="0" dirty="0" smtClean="0"/>
              <a:t> typische Erwartungshaltung an Geflüchtete eine</a:t>
            </a:r>
            <a:r>
              <a:rPr lang="de-DE" dirty="0" smtClean="0"/>
              <a:t> Art Anpassung. Sei</a:t>
            </a:r>
            <a:r>
              <a:rPr lang="de-DE" baseline="0" dirty="0" smtClean="0"/>
              <a:t> es eine Anpassung an Regeln</a:t>
            </a:r>
            <a:r>
              <a:rPr lang="de-DE" dirty="0" smtClean="0"/>
              <a:t> im Betreuungssetting,</a:t>
            </a:r>
            <a:r>
              <a:rPr lang="de-DE" baseline="0" dirty="0" smtClean="0"/>
              <a:t> eine Anpassung an gewisse als Norm angesehene Umgangsformen oder an „kulturell“ </a:t>
            </a:r>
            <a:r>
              <a:rPr lang="de-DE" baseline="0" dirty="0" err="1" smtClean="0"/>
              <a:t>gelabelte</a:t>
            </a:r>
            <a:r>
              <a:rPr lang="de-DE" baseline="0" dirty="0" smtClean="0"/>
              <a:t> Verhaltensweisen allgemein. Diese Anpassungserwartung ist ein Instrument, eine kurzfristig funktionale Strategie in einem einschränkenden Rahmen. Doch</a:t>
            </a:r>
            <a:r>
              <a:rPr lang="de-DE" dirty="0" smtClean="0"/>
              <a:t> durch die</a:t>
            </a:r>
            <a:r>
              <a:rPr lang="de-DE" baseline="0" dirty="0" smtClean="0"/>
              <a:t> Erwartung einer Anpassung wird automatisch ein Anderssein konstruiert</a:t>
            </a:r>
            <a:r>
              <a:rPr lang="de-DE" dirty="0" smtClean="0"/>
              <a:t>. Ist in der Anfangsphase (nach dem ersten Kontakt) eine bestimmte Art von Anpassung notwendig um Grenzziehungen zu</a:t>
            </a:r>
            <a:r>
              <a:rPr lang="de-DE" baseline="0" dirty="0" smtClean="0"/>
              <a:t> mildern</a:t>
            </a:r>
            <a:r>
              <a:rPr lang="de-DE" dirty="0" smtClean="0"/>
              <a:t>?</a:t>
            </a:r>
          </a:p>
          <a:p>
            <a:pPr marL="172702" indent="-172702" defTabSz="921075">
              <a:buFont typeface="Arial" panose="020B0604020202020204" pitchFamily="34" charset="0"/>
              <a:buChar char="•"/>
              <a:defRPr/>
            </a:pPr>
            <a:r>
              <a:rPr lang="de-DE" baseline="0" dirty="0" smtClean="0"/>
              <a:t>Die Aufgabe liegt bei den </a:t>
            </a:r>
            <a:r>
              <a:rPr lang="de-DE" baseline="0" dirty="0" err="1" smtClean="0"/>
              <a:t>Unterstützer_innen</a:t>
            </a:r>
            <a:r>
              <a:rPr lang="de-DE" baseline="0" dirty="0" smtClean="0"/>
              <a:t> darin, Informationen über </a:t>
            </a:r>
            <a:r>
              <a:rPr lang="de-DE" dirty="0" smtClean="0"/>
              <a:t>Umgangsformen, die Geflüchtete kennenlernen sollten,</a:t>
            </a:r>
            <a:r>
              <a:rPr lang="de-DE" baseline="0" dirty="0" smtClean="0"/>
              <a:t> zur Verfügung zu stellen und Orientierungsmöglichkeiten aufzuzeigen, damit eine Entscheidung für oder gegen eine Umgangsstrategie vom Subjekt aus getroffen werden kann. </a:t>
            </a:r>
          </a:p>
          <a:p>
            <a:pPr defTabSz="921075">
              <a:defRPr/>
            </a:pPr>
            <a:r>
              <a:rPr lang="de-DE" dirty="0" smtClean="0"/>
              <a:t>-&gt; internalisierte</a:t>
            </a:r>
            <a:r>
              <a:rPr lang="de-DE" baseline="0" dirty="0" smtClean="0"/>
              <a:t> vs. funktionale Anpassung</a:t>
            </a:r>
            <a:endParaRPr lang="de-DE" dirty="0" smtClean="0"/>
          </a:p>
          <a:p>
            <a:endParaRPr lang="de-DE" dirty="0" smtClean="0"/>
          </a:p>
          <a:p>
            <a:r>
              <a:rPr lang="de-DE" b="1" dirty="0" smtClean="0"/>
              <a:t>III. Kulturalisierung als vermeintliche Lösungsstrategie</a:t>
            </a:r>
            <a:endParaRPr lang="de-DE" b="0" dirty="0" smtClean="0"/>
          </a:p>
          <a:p>
            <a:pPr defTabSz="921075">
              <a:defRPr/>
            </a:pPr>
            <a:r>
              <a:rPr lang="de-DE" dirty="0" smtClean="0"/>
              <a:t>These zur </a:t>
            </a:r>
            <a:r>
              <a:rPr lang="de-DE" dirty="0" err="1" smtClean="0"/>
              <a:t>Kulturalisierung</a:t>
            </a:r>
            <a:r>
              <a:rPr lang="de-DE" dirty="0" smtClean="0"/>
              <a:t> als vereinfachende Strategie:</a:t>
            </a:r>
            <a:endParaRPr lang="de-DE" dirty="0"/>
          </a:p>
          <a:p>
            <a:pPr defTabSz="921075">
              <a:defRPr/>
            </a:pPr>
            <a:r>
              <a:rPr lang="de-DE" dirty="0"/>
              <a:t>Erklärungen, die ihnen nützlich erscheinen, die aber für die Subjekte, die Geflüchteten nicht nützlich sind; Funktional im Moment, nützt die nicht und auch nicht den Betroffenen. kurzfristig funktional langfristiges erschweren, festschreiben, zuschreiben, reproduzieren.</a:t>
            </a:r>
          </a:p>
          <a:p>
            <a:pPr marL="172702" indent="-172702">
              <a:buFont typeface="Arial" panose="020B0604020202020204" pitchFamily="34" charset="0"/>
              <a:buChar char="•"/>
            </a:pPr>
            <a:r>
              <a:rPr lang="de-DE" dirty="0"/>
              <a:t>Die Berücksichtigung von Machtverhältnissen unterscheidet unseren Standpunkt von interkulturellen Ansätzen, die oft dazu neigen, Diskriminierungsstrukturen (also auch strukturelle, institutionalisierte!) zu vernachlässigen, weil sie diese Differenzen als </a:t>
            </a:r>
            <a:r>
              <a:rPr lang="de-DE" i="1" dirty="0"/>
              <a:t>Eigenschaften</a:t>
            </a:r>
            <a:r>
              <a:rPr lang="de-DE" dirty="0"/>
              <a:t> von Menschen verstehen. </a:t>
            </a:r>
          </a:p>
          <a:p>
            <a:r>
              <a:rPr lang="de-DE" dirty="0"/>
              <a:t>Das </a:t>
            </a:r>
            <a:r>
              <a:rPr lang="de-DE" dirty="0" err="1"/>
              <a:t>igreift</a:t>
            </a:r>
            <a:r>
              <a:rPr lang="de-DE" dirty="0"/>
              <a:t> zu kurz. Leicht kommt es zur „</a:t>
            </a:r>
            <a:r>
              <a:rPr lang="de-DE" dirty="0" err="1"/>
              <a:t>Kulturalisierung</a:t>
            </a:r>
            <a:r>
              <a:rPr lang="de-DE" dirty="0"/>
              <a:t> von sozialer Ungleichheit“ (</a:t>
            </a:r>
            <a:r>
              <a:rPr lang="de-DE" dirty="0" err="1"/>
              <a:t>Marvakis</a:t>
            </a:r>
            <a:r>
              <a:rPr lang="de-DE" dirty="0"/>
              <a:t>) oder wie Annita </a:t>
            </a:r>
            <a:r>
              <a:rPr lang="de-DE" dirty="0" err="1"/>
              <a:t>Kalpaka</a:t>
            </a:r>
            <a:r>
              <a:rPr lang="de-DE" dirty="0"/>
              <a:t> es formuliert: zur „</a:t>
            </a:r>
            <a:r>
              <a:rPr lang="de-DE" dirty="0" err="1"/>
              <a:t>Kulturalisierungsfalle</a:t>
            </a:r>
            <a:r>
              <a:rPr lang="de-DE" dirty="0"/>
              <a:t>“ . Sie kann durch soziale Kontextualisierung vermieden werden. Das heißt, das Erklären qua Kultur führt zunächst zu einem vermeintlich nützlichen Resultat, ist funktional für den Moment, in dem sich die Fachkraft damit eine „Lösung“ zurechtzimmert, aber eben nicht auf lange Frist – und schon gar nicht für die </a:t>
            </a:r>
            <a:r>
              <a:rPr lang="de-DE" dirty="0" err="1"/>
              <a:t>Adressat_innen</a:t>
            </a:r>
            <a:r>
              <a:rPr lang="de-DE" dirty="0"/>
              <a:t> ihrer Arbeit.</a:t>
            </a:r>
          </a:p>
          <a:p>
            <a:endParaRPr lang="de-DE" b="1" dirty="0"/>
          </a:p>
        </p:txBody>
      </p:sp>
      <p:sp>
        <p:nvSpPr>
          <p:cNvPr id="4" name="Foliennummernplatzhalter 3"/>
          <p:cNvSpPr>
            <a:spLocks noGrp="1"/>
          </p:cNvSpPr>
          <p:nvPr>
            <p:ph type="sldNum" sz="quarter" idx="10"/>
          </p:nvPr>
        </p:nvSpPr>
        <p:spPr/>
        <p:txBody>
          <a:bodyPr/>
          <a:lstStyle/>
          <a:p>
            <a:fld id="{4CD01B1A-6233-4DD6-B07E-5E03B9BB1C73}" type="slidenum">
              <a:rPr lang="de-DE" smtClean="0"/>
              <a:t>5</a:t>
            </a:fld>
            <a:endParaRPr lang="de-DE"/>
          </a:p>
        </p:txBody>
      </p:sp>
    </p:spTree>
    <p:extLst>
      <p:ext uri="{BB962C8B-B14F-4D97-AF65-F5344CB8AC3E}">
        <p14:creationId xmlns:p14="http://schemas.microsoft.com/office/powerpoint/2010/main" val="2685253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Das Orientierungskonzept ist für unsere Untersuchung nützlich:</a:t>
            </a:r>
          </a:p>
          <a:p>
            <a:pPr marL="172702" indent="-172702">
              <a:buFont typeface="Arial" panose="020B0604020202020204" pitchFamily="34" charset="0"/>
              <a:buChar char="•"/>
            </a:pPr>
            <a:r>
              <a:rPr lang="de-DE" dirty="0" smtClean="0"/>
              <a:t>Es geht um Orientierung</a:t>
            </a:r>
            <a:r>
              <a:rPr lang="de-DE" baseline="0" dirty="0" smtClean="0"/>
              <a:t> als Tätigkeit (sich orientieren), sie ist in Übergangsprozessen zentral</a:t>
            </a:r>
          </a:p>
          <a:p>
            <a:pPr marL="172702" indent="-172702">
              <a:buFont typeface="Arial" panose="020B0604020202020204" pitchFamily="34" charset="0"/>
              <a:buChar char="•"/>
            </a:pPr>
            <a:r>
              <a:rPr lang="de-DE" baseline="0" dirty="0" smtClean="0"/>
              <a:t>Orientierung als vorbewusste innere Haltung zu speziellen Wirklichkeitsaspekten</a:t>
            </a:r>
          </a:p>
          <a:p>
            <a:pPr marL="172702" indent="-172702">
              <a:buFont typeface="Arial" panose="020B0604020202020204" pitchFamily="34" charset="0"/>
              <a:buChar char="•"/>
            </a:pPr>
            <a:r>
              <a:rPr lang="de-DE" baseline="0" dirty="0" smtClean="0"/>
              <a:t>Orientierungsgrundlage</a:t>
            </a:r>
          </a:p>
          <a:p>
            <a:r>
              <a:rPr lang="de-DE" baseline="0" dirty="0" smtClean="0"/>
              <a:t>Orientierung ist nicht einfach vorhanden, sondern es können auch Orientierungslosigkeit und Desorientierung vorherrschen</a:t>
            </a:r>
          </a:p>
          <a:p>
            <a:pPr marL="172702" indent="-172702">
              <a:buFont typeface="Arial" panose="020B0604020202020204" pitchFamily="34" charset="0"/>
              <a:buChar char="•"/>
            </a:pPr>
            <a:r>
              <a:rPr lang="de-DE" baseline="0" dirty="0" smtClean="0"/>
              <a:t>Neu eingeführt haben wir ein umfassenderes Konzept, das der </a:t>
            </a:r>
            <a:r>
              <a:rPr lang="de-DE" i="1" baseline="0" dirty="0" smtClean="0"/>
              <a:t>Lebensorientierung, </a:t>
            </a:r>
            <a:r>
              <a:rPr lang="de-DE" i="0" baseline="0" dirty="0" smtClean="0"/>
              <a:t>es ist Teil des </a:t>
            </a:r>
            <a:r>
              <a:rPr lang="de-DE" i="1" baseline="0" dirty="0" smtClean="0"/>
              <a:t>Lebensführungskonzepts</a:t>
            </a:r>
            <a:r>
              <a:rPr lang="de-DE" i="0" baseline="0" dirty="0" smtClean="0"/>
              <a:t> (vgl. die Arbeitnehmerstudie von Stefan </a:t>
            </a:r>
            <a:r>
              <a:rPr lang="de-DE" i="0" baseline="0" dirty="0" err="1" smtClean="0"/>
              <a:t>Voswinkel</a:t>
            </a:r>
            <a:r>
              <a:rPr lang="de-DE" i="0" baseline="0" dirty="0" smtClean="0"/>
              <a:t> und Stephanie </a:t>
            </a:r>
            <a:r>
              <a:rPr lang="de-DE" i="0" baseline="0" dirty="0" err="1" smtClean="0"/>
              <a:t>Hürtgen</a:t>
            </a:r>
            <a:r>
              <a:rPr lang="de-DE" i="0" baseline="0" dirty="0" smtClean="0"/>
              <a:t> vom Frankfurter Institut für Sozialforschung)</a:t>
            </a:r>
            <a:endParaRPr lang="de-DE" i="1" baseline="0" dirty="0" smtClean="0"/>
          </a:p>
          <a:p>
            <a:pPr marL="172702" indent="-172702">
              <a:buFont typeface="Arial" panose="020B0604020202020204" pitchFamily="34" charset="0"/>
              <a:buChar char="•"/>
            </a:pPr>
            <a:r>
              <a:rPr lang="de-DE" i="0" baseline="0" dirty="0" smtClean="0"/>
              <a:t>Die jeweilige (Lebens-) Orientierung ist eine subjektive Antwort auf den speziellen sozialen Kontext und auf den Bezug zu Vergangenheit, Gegenwart und Zukunft. Es ist eine generelle Handlungsstrategie</a:t>
            </a:r>
            <a:endParaRPr lang="de-DE" i="0" dirty="0" smtClean="0"/>
          </a:p>
          <a:p>
            <a:pPr defTabSz="921075">
              <a:defRPr/>
            </a:pPr>
            <a:endParaRPr lang="de-DE" dirty="0" smtClean="0"/>
          </a:p>
        </p:txBody>
      </p:sp>
      <p:sp>
        <p:nvSpPr>
          <p:cNvPr id="4" name="Foliennummernplatzhalter 3"/>
          <p:cNvSpPr>
            <a:spLocks noGrp="1"/>
          </p:cNvSpPr>
          <p:nvPr>
            <p:ph type="sldNum" sz="quarter" idx="10"/>
          </p:nvPr>
        </p:nvSpPr>
        <p:spPr/>
        <p:txBody>
          <a:bodyPr/>
          <a:lstStyle/>
          <a:p>
            <a:fld id="{4CD01B1A-6233-4DD6-B07E-5E03B9BB1C73}" type="slidenum">
              <a:rPr lang="de-DE" smtClean="0"/>
              <a:t>6</a:t>
            </a:fld>
            <a:endParaRPr lang="de-DE"/>
          </a:p>
        </p:txBody>
      </p:sp>
    </p:spTree>
    <p:extLst>
      <p:ext uri="{BB962C8B-B14F-4D97-AF65-F5344CB8AC3E}">
        <p14:creationId xmlns:p14="http://schemas.microsoft.com/office/powerpoint/2010/main" val="19994465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-&gt; Manuskripttext</a:t>
            </a:r>
            <a:endParaRPr lang="de-DE" dirty="0"/>
          </a:p>
        </p:txBody>
      </p:sp>
      <p:sp>
        <p:nvSpPr>
          <p:cNvPr id="4" name="Foliennummernplatzhalter 3"/>
          <p:cNvSpPr>
            <a:spLocks noGrp="1"/>
          </p:cNvSpPr>
          <p:nvPr>
            <p:ph type="sldNum" sz="quarter" idx="10"/>
          </p:nvPr>
        </p:nvSpPr>
        <p:spPr/>
        <p:txBody>
          <a:bodyPr/>
          <a:lstStyle/>
          <a:p>
            <a:fld id="{4CD01B1A-6233-4DD6-B07E-5E03B9BB1C73}" type="slidenum">
              <a:rPr lang="de-DE" smtClean="0"/>
              <a:t>7</a:t>
            </a:fld>
            <a:endParaRPr lang="de-DE"/>
          </a:p>
        </p:txBody>
      </p:sp>
    </p:spTree>
    <p:extLst>
      <p:ext uri="{BB962C8B-B14F-4D97-AF65-F5344CB8AC3E}">
        <p14:creationId xmlns:p14="http://schemas.microsoft.com/office/powerpoint/2010/main" val="18862303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21075">
              <a:defRPr/>
            </a:pPr>
            <a:endParaRPr lang="de-DE" dirty="0" smtClean="0"/>
          </a:p>
        </p:txBody>
      </p:sp>
      <p:sp>
        <p:nvSpPr>
          <p:cNvPr id="4" name="Foliennummernplatzhalter 3"/>
          <p:cNvSpPr>
            <a:spLocks noGrp="1"/>
          </p:cNvSpPr>
          <p:nvPr>
            <p:ph type="sldNum" sz="quarter" idx="10"/>
          </p:nvPr>
        </p:nvSpPr>
        <p:spPr/>
        <p:txBody>
          <a:bodyPr/>
          <a:lstStyle/>
          <a:p>
            <a:fld id="{4CD01B1A-6233-4DD6-B07E-5E03B9BB1C73}" type="slidenum">
              <a:rPr lang="de-DE" smtClean="0"/>
              <a:t>8</a:t>
            </a:fld>
            <a:endParaRPr lang="de-DE"/>
          </a:p>
        </p:txBody>
      </p:sp>
    </p:spTree>
    <p:extLst>
      <p:ext uri="{BB962C8B-B14F-4D97-AF65-F5344CB8AC3E}">
        <p14:creationId xmlns:p14="http://schemas.microsoft.com/office/powerpoint/2010/main" val="19994465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-&gt;</a:t>
            </a:r>
            <a:r>
              <a:rPr lang="de-DE" baseline="0" dirty="0" smtClean="0"/>
              <a:t> Manuskripttext</a:t>
            </a:r>
            <a:endParaRPr lang="de-DE" dirty="0"/>
          </a:p>
        </p:txBody>
      </p:sp>
      <p:sp>
        <p:nvSpPr>
          <p:cNvPr id="4" name="Foliennummernplatzhalter 3"/>
          <p:cNvSpPr>
            <a:spLocks noGrp="1"/>
          </p:cNvSpPr>
          <p:nvPr>
            <p:ph type="sldNum" sz="quarter" idx="10"/>
          </p:nvPr>
        </p:nvSpPr>
        <p:spPr/>
        <p:txBody>
          <a:bodyPr/>
          <a:lstStyle/>
          <a:p>
            <a:fld id="{4CD01B1A-6233-4DD6-B07E-5E03B9BB1C73}" type="slidenum">
              <a:rPr lang="de-DE" smtClean="0"/>
              <a:t>9</a:t>
            </a:fld>
            <a:endParaRPr lang="de-DE"/>
          </a:p>
        </p:txBody>
      </p:sp>
    </p:spTree>
    <p:extLst>
      <p:ext uri="{BB962C8B-B14F-4D97-AF65-F5344CB8AC3E}">
        <p14:creationId xmlns:p14="http://schemas.microsoft.com/office/powerpoint/2010/main" val="36775070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21075">
              <a:defRPr/>
            </a:pPr>
            <a:endParaRPr lang="de-DE" dirty="0" smtClean="0"/>
          </a:p>
        </p:txBody>
      </p:sp>
      <p:sp>
        <p:nvSpPr>
          <p:cNvPr id="4" name="Foliennummernplatzhalter 3"/>
          <p:cNvSpPr>
            <a:spLocks noGrp="1"/>
          </p:cNvSpPr>
          <p:nvPr>
            <p:ph type="sldNum" sz="quarter" idx="10"/>
          </p:nvPr>
        </p:nvSpPr>
        <p:spPr/>
        <p:txBody>
          <a:bodyPr/>
          <a:lstStyle/>
          <a:p>
            <a:fld id="{4CD01B1A-6233-4DD6-B07E-5E03B9BB1C73}" type="slidenum">
              <a:rPr lang="de-DE" smtClean="0"/>
              <a:t>10</a:t>
            </a:fld>
            <a:endParaRPr lang="de-DE"/>
          </a:p>
        </p:txBody>
      </p:sp>
    </p:spTree>
    <p:extLst>
      <p:ext uri="{BB962C8B-B14F-4D97-AF65-F5344CB8AC3E}">
        <p14:creationId xmlns:p14="http://schemas.microsoft.com/office/powerpoint/2010/main" val="1999446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de-DE" smtClean="0"/>
              <a:t>Titelmasterformat durch Klicken bearbeiten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sp>
        <p:nvSpPr>
          <p:cNvPr id="7" name="Date Placeholder 6"/>
          <p:cNvSpPr>
            <a:spLocks noGrp="1"/>
          </p:cNvSpPr>
          <p:nvPr>
            <p:ph type="dt" sz="half" idx="10"/>
          </p:nvPr>
        </p:nvSpPr>
        <p:spPr/>
        <p:txBody>
          <a:bodyPr/>
          <a:lstStyle/>
          <a:p>
            <a:fld id="{D3F1F585-94CC-480F-9F2E-DCC187AF5DD8}" type="datetime1">
              <a:rPr lang="en-US" smtClean="0"/>
              <a:t>5/3/2019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8155776E-E8FA-4BD7-8D5F-93A30870E967}" type="datetime1">
              <a:rPr lang="en-US" smtClean="0"/>
              <a:t>5/3/2019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88035158-26E2-4585-8386-3F890CE10BE1}" type="datetime1">
              <a:rPr lang="en-US" smtClean="0"/>
              <a:t>5/3/2019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D87132B7-4559-4C06-81AD-8463DB2ECB26}" type="datetime1">
              <a:rPr lang="en-US" smtClean="0"/>
              <a:t>5/3/2019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7" name="Date Placeholder 6"/>
          <p:cNvSpPr>
            <a:spLocks noGrp="1"/>
          </p:cNvSpPr>
          <p:nvPr>
            <p:ph type="dt" sz="half" idx="10"/>
          </p:nvPr>
        </p:nvSpPr>
        <p:spPr/>
        <p:txBody>
          <a:bodyPr/>
          <a:lstStyle/>
          <a:p>
            <a:fld id="{00767B6A-9DD5-43DD-A59C-9D479B1BEA10}" type="datetime1">
              <a:rPr lang="en-US" smtClean="0"/>
              <a:t>5/3/2019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8" name="Date Placeholder 7"/>
          <p:cNvSpPr>
            <a:spLocks noGrp="1"/>
          </p:cNvSpPr>
          <p:nvPr>
            <p:ph type="dt" sz="half" idx="10"/>
          </p:nvPr>
        </p:nvSpPr>
        <p:spPr/>
        <p:txBody>
          <a:bodyPr/>
          <a:lstStyle/>
          <a:p>
            <a:fld id="{37878BBE-24F0-4CED-A86A-D06397AECD1E}" type="datetime1">
              <a:rPr lang="en-US" smtClean="0"/>
              <a:t>5/3/2019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Content Placeholder 3"/>
          <p:cNvSpPr>
            <a:spLocks noGrp="1"/>
          </p:cNvSpPr>
          <p:nvPr>
            <p:ph sz="half" idx="2"/>
          </p:nvPr>
        </p:nvSpPr>
        <p:spPr>
          <a:xfrm>
            <a:off x="1583436" y="3143250"/>
            <a:ext cx="4270248" cy="2596776"/>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7" name="Date Placeholder 6"/>
          <p:cNvSpPr>
            <a:spLocks noGrp="1"/>
          </p:cNvSpPr>
          <p:nvPr>
            <p:ph type="dt" sz="half" idx="10"/>
          </p:nvPr>
        </p:nvSpPr>
        <p:spPr/>
        <p:txBody>
          <a:bodyPr/>
          <a:lstStyle/>
          <a:p>
            <a:fld id="{F5D5ED2D-8722-4688-A326-DB3836E69809}" type="datetime1">
              <a:rPr lang="en-US" smtClean="0"/>
              <a:t>5/3/2019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‹Nr.›</a:t>
            </a:fld>
            <a:endParaRPr lang="en-US" dirty="0"/>
          </a:p>
        </p:txBody>
      </p:sp>
      <p:sp>
        <p:nvSpPr>
          <p:cNvPr id="10" name="Title 9"/>
          <p:cNvSpPr>
            <a:spLocks noGrp="1"/>
          </p:cNvSpPr>
          <p:nvPr>
            <p:ph type="title"/>
          </p:nvPr>
        </p:nvSpPr>
        <p:spPr/>
        <p:txBody>
          <a:bodyPr/>
          <a:lstStyle/>
          <a:p>
            <a:r>
              <a:rPr lang="de-DE" smtClean="0"/>
              <a:t>Titelmasterformat durch Klicken bearbeiten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60341F6D-6E24-482E-8DE3-8522C174A4F7}" type="datetime1">
              <a:rPr lang="en-US" smtClean="0"/>
              <a:t>5/3/2019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D15DBD-F88B-4CBF-BC99-C29B152F045D}" type="datetime1">
              <a:rPr lang="en-US" smtClean="0"/>
              <a:t>5/3/2019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de-DE" smtClean="0"/>
              <a:t>Titelmasterformat durch Klicken bearbeiten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9" name="Date Placeholder 8"/>
          <p:cNvSpPr>
            <a:spLocks noGrp="1"/>
          </p:cNvSpPr>
          <p:nvPr>
            <p:ph type="dt" sz="half" idx="10"/>
          </p:nvPr>
        </p:nvSpPr>
        <p:spPr/>
        <p:txBody>
          <a:bodyPr/>
          <a:lstStyle/>
          <a:p>
            <a:fld id="{F405FA14-3E64-457C-90B6-62665C7BE89B}" type="datetime1">
              <a:rPr lang="en-US" smtClean="0"/>
              <a:t>5/3/2019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1D81FA5A-F03F-445C-8E5D-FEDD40C3B392}" type="datetime1">
              <a:rPr lang="en-US" smtClean="0"/>
              <a:t>5/3/2019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DBDD9EC9-B1C8-471E-8108-4FF4D0F419D8}" type="datetime1">
              <a:rPr lang="en-US" smtClean="0"/>
              <a:t>5/3/2019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held@uni-tuebingen.de"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JPG"/><Relationship Id="rId5" Type="http://schemas.openxmlformats.org/officeDocument/2006/relationships/hyperlink" Target="mailto:johanna.broese@uni-tuebingen.de" TargetMode="External"/><Relationship Id="rId4" Type="http://schemas.openxmlformats.org/officeDocument/2006/relationships/hyperlink" Target="mailto:rita.hackl@uni-tuebingen.d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91771" y="1117600"/>
            <a:ext cx="9593943" cy="2915064"/>
          </a:xfrm>
        </p:spPr>
        <p:txBody>
          <a:bodyPr>
            <a:normAutofit/>
          </a:bodyPr>
          <a:lstStyle/>
          <a:p>
            <a:r>
              <a:rPr lang="de-DE" sz="3100" dirty="0" smtClean="0"/>
              <a:t>Zwischen Anpassung und Widerstand - Orientierungen Junger geflüchteter im Übergang</a:t>
            </a:r>
            <a:r>
              <a:rPr lang="de-DE" dirty="0" smtClean="0"/>
              <a:t/>
            </a:r>
            <a:br>
              <a:rPr lang="de-DE" dirty="0" smtClean="0"/>
            </a:br>
            <a:r>
              <a:rPr lang="de-DE" sz="2800" dirty="0"/>
              <a:t/>
            </a:r>
            <a:br>
              <a:rPr lang="de-DE" sz="2800" dirty="0"/>
            </a:br>
            <a:r>
              <a:rPr lang="de-DE" sz="2800" dirty="0" smtClean="0"/>
              <a:t>ein Projekt der Tübinger Forschungsgruppe, </a:t>
            </a:r>
            <a:endParaRPr lang="de-DE" dirty="0"/>
          </a:p>
        </p:txBody>
      </p:sp>
      <p:sp>
        <p:nvSpPr>
          <p:cNvPr id="3" name="Untertitel 2"/>
          <p:cNvSpPr>
            <a:spLocks noGrp="1"/>
          </p:cNvSpPr>
          <p:nvPr>
            <p:ph type="subTitle" idx="1"/>
          </p:nvPr>
        </p:nvSpPr>
        <p:spPr/>
        <p:txBody>
          <a:bodyPr>
            <a:normAutofit lnSpcReduction="10000"/>
          </a:bodyPr>
          <a:lstStyle/>
          <a:p>
            <a:r>
              <a:rPr lang="de-DE" dirty="0" smtClean="0"/>
              <a:t>Fachtagung Karlsruhe</a:t>
            </a:r>
          </a:p>
          <a:p>
            <a:r>
              <a:rPr lang="de-DE" dirty="0" smtClean="0"/>
              <a:t>Josef Held, Universität Tübingen</a:t>
            </a:r>
          </a:p>
          <a:p>
            <a:r>
              <a:rPr lang="de-DE" dirty="0"/>
              <a:t>&lt;www.tuebinger-forschungsgruppe.de&gt;</a:t>
            </a:r>
          </a:p>
        </p:txBody>
      </p:sp>
      <p:sp>
        <p:nvSpPr>
          <p:cNvPr id="4" name="Fußzeilenplatzhalter 3"/>
          <p:cNvSpPr>
            <a:spLocks noGrp="1"/>
          </p:cNvSpPr>
          <p:nvPr>
            <p:ph type="ftr" sz="quarter" idx="11"/>
          </p:nvPr>
        </p:nvSpPr>
        <p:spPr/>
        <p:txBody>
          <a:bodyPr/>
          <a:lstStyle/>
          <a:p>
            <a:r>
              <a:rPr lang="de-DE" sz="1800" dirty="0"/>
              <a:t>gefördert durch die Hans-Böckler-Stiftung</a:t>
            </a:r>
            <a:endParaRPr lang="en-US" sz="1800" dirty="0"/>
          </a:p>
        </p:txBody>
      </p:sp>
      <p:sp>
        <p:nvSpPr>
          <p:cNvPr id="5" name="Foliennummernplatzhalter 4"/>
          <p:cNvSpPr>
            <a:spLocks noGrp="1"/>
          </p:cNvSpPr>
          <p:nvPr>
            <p:ph type="sldNum" sz="quarter" idx="12"/>
          </p:nvPr>
        </p:nvSpPr>
        <p:spPr/>
        <p:txBody>
          <a:bodyPr/>
          <a:lstStyle/>
          <a:p>
            <a:fld id="{8A7A6979-0714-4377-B894-6BE4C2D6E202}" type="slidenum">
              <a:rPr lang="en-US" smtClean="0"/>
              <a:pPr/>
              <a:t>1</a:t>
            </a:fld>
            <a:endParaRPr lang="en-US" dirty="0"/>
          </a:p>
        </p:txBody>
      </p:sp>
    </p:spTree>
    <p:extLst>
      <p:ext uri="{BB962C8B-B14F-4D97-AF65-F5344CB8AC3E}">
        <p14:creationId xmlns:p14="http://schemas.microsoft.com/office/powerpoint/2010/main" val="6623236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04672" y="1175658"/>
            <a:ext cx="4486656" cy="2209668"/>
          </a:xfrm>
        </p:spPr>
        <p:txBody>
          <a:bodyPr/>
          <a:lstStyle/>
          <a:p>
            <a:r>
              <a:rPr lang="de-DE" dirty="0" smtClean="0"/>
              <a:t>Orientierungsformen junger Geflüchteter</a:t>
            </a:r>
            <a:br>
              <a:rPr lang="de-DE" dirty="0" smtClean="0"/>
            </a:br>
            <a:r>
              <a:rPr lang="de-DE" dirty="0"/>
              <a:t/>
            </a:r>
            <a:br>
              <a:rPr lang="de-DE" dirty="0"/>
            </a:br>
            <a:r>
              <a:rPr lang="de-DE" dirty="0" smtClean="0"/>
              <a:t>3. Setting Stadt</a:t>
            </a:r>
            <a:endParaRPr lang="de-DE" dirty="0"/>
          </a:p>
        </p:txBody>
      </p:sp>
      <p:sp>
        <p:nvSpPr>
          <p:cNvPr id="3" name="Inhaltsplatzhalter 2"/>
          <p:cNvSpPr>
            <a:spLocks noGrp="1"/>
          </p:cNvSpPr>
          <p:nvPr>
            <p:ph idx="1"/>
          </p:nvPr>
        </p:nvSpPr>
        <p:spPr/>
        <p:txBody>
          <a:bodyPr>
            <a:normAutofit/>
          </a:bodyPr>
          <a:lstStyle/>
          <a:p>
            <a:pPr marL="0" indent="0">
              <a:buNone/>
            </a:pPr>
            <a:r>
              <a:rPr lang="de-DE" sz="2800" dirty="0" smtClean="0"/>
              <a:t>Freies Leben in einer Universitätsstadt</a:t>
            </a:r>
          </a:p>
          <a:p>
            <a:pPr marL="0" indent="0">
              <a:buNone/>
            </a:pPr>
            <a:endParaRPr lang="de-DE" sz="2800" dirty="0"/>
          </a:p>
          <a:p>
            <a:pPr marL="0" lvl="0" indent="0">
              <a:buNone/>
            </a:pPr>
            <a:r>
              <a:rPr lang="de-DE" sz="2800" b="1" i="1" dirty="0">
                <a:latin typeface="Arial" panose="020B0604020202020204" pitchFamily="34" charset="0"/>
                <a:cs typeface="Arial" panose="020B0604020202020204" pitchFamily="34" charset="0"/>
              </a:rPr>
              <a:t>Anpassung</a:t>
            </a:r>
            <a:r>
              <a:rPr lang="de-DE" sz="2800" b="1" i="1" dirty="0"/>
              <a:t> </a:t>
            </a:r>
            <a:r>
              <a:rPr lang="de-DE" sz="2800" b="1" i="1" dirty="0" smtClean="0"/>
              <a:t>aus Angst </a:t>
            </a:r>
            <a:r>
              <a:rPr lang="de-DE" sz="2800" b="1" i="1" dirty="0"/>
              <a:t>vor negativen Konsequenzen</a:t>
            </a:r>
            <a:endParaRPr lang="de-DE" sz="2800" dirty="0"/>
          </a:p>
          <a:p>
            <a:pPr marL="0" indent="0">
              <a:buNone/>
            </a:pPr>
            <a:endParaRPr lang="de-DE" sz="2800" dirty="0"/>
          </a:p>
        </p:txBody>
      </p:sp>
      <p:sp>
        <p:nvSpPr>
          <p:cNvPr id="4" name="Textplatzhalter 3"/>
          <p:cNvSpPr>
            <a:spLocks noGrp="1"/>
          </p:cNvSpPr>
          <p:nvPr>
            <p:ph type="body" sz="half" idx="2"/>
          </p:nvPr>
        </p:nvSpPr>
        <p:spPr/>
        <p:txBody>
          <a:bodyPr>
            <a:normAutofit/>
          </a:bodyPr>
          <a:lstStyle/>
          <a:p>
            <a:endParaRPr lang="de-DE" dirty="0" smtClean="0"/>
          </a:p>
          <a:p>
            <a:pPr algn="l"/>
            <a:r>
              <a:rPr lang="de-DE" sz="2000" dirty="0" smtClean="0"/>
              <a:t>Zwei 17-jährige aus Afghanistan</a:t>
            </a:r>
            <a:endParaRPr lang="de-DE" sz="2000" dirty="0"/>
          </a:p>
        </p:txBody>
      </p:sp>
      <p:sp>
        <p:nvSpPr>
          <p:cNvPr id="5" name="Fußzeilenplatzhalter 4"/>
          <p:cNvSpPr>
            <a:spLocks noGrp="1"/>
          </p:cNvSpPr>
          <p:nvPr>
            <p:ph type="ftr" sz="quarter" idx="11"/>
          </p:nvPr>
        </p:nvSpPr>
        <p:spPr/>
        <p:txBody>
          <a:bodyPr/>
          <a:lstStyle/>
          <a:p>
            <a:endParaRPr lang="en-US" dirty="0"/>
          </a:p>
        </p:txBody>
      </p:sp>
      <p:sp>
        <p:nvSpPr>
          <p:cNvPr id="6" name="Foliennummernplatzhalter 5"/>
          <p:cNvSpPr>
            <a:spLocks noGrp="1"/>
          </p:cNvSpPr>
          <p:nvPr>
            <p:ph type="sldNum" sz="quarter" idx="12"/>
          </p:nvPr>
        </p:nvSpPr>
        <p:spPr/>
        <p:txBody>
          <a:bodyPr/>
          <a:lstStyle/>
          <a:p>
            <a:fld id="{8A7A6979-0714-4377-B894-6BE4C2D6E202}" type="slidenum">
              <a:rPr lang="en-US" smtClean="0"/>
              <a:t>10</a:t>
            </a:fld>
            <a:endParaRPr lang="en-US" dirty="0"/>
          </a:p>
        </p:txBody>
      </p:sp>
    </p:spTree>
    <p:extLst>
      <p:ext uri="{BB962C8B-B14F-4D97-AF65-F5344CB8AC3E}">
        <p14:creationId xmlns:p14="http://schemas.microsoft.com/office/powerpoint/2010/main" val="1842447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Orientierungsprozesse im Setting freie Wohngemeinschaft</a:t>
            </a:r>
            <a:endParaRPr lang="de-DE" dirty="0"/>
          </a:p>
        </p:txBody>
      </p:sp>
      <p:sp>
        <p:nvSpPr>
          <p:cNvPr id="3" name="Inhaltsplatzhalter 2"/>
          <p:cNvSpPr>
            <a:spLocks noGrp="1"/>
          </p:cNvSpPr>
          <p:nvPr>
            <p:ph idx="1"/>
          </p:nvPr>
        </p:nvSpPr>
        <p:spPr/>
        <p:txBody>
          <a:bodyPr>
            <a:normAutofit/>
          </a:bodyPr>
          <a:lstStyle/>
          <a:p>
            <a:r>
              <a:rPr lang="de-DE" sz="2400" dirty="0"/>
              <a:t>„Also wollte ich nicht eine Ausbildung machen, ich wollte weiter zur Schule gehen, aber jetzt muss ich eine Ausbildung machen, weil wegen Gericht und so. Wenn ich eine Ausbildung mache und darf ich fünf Jahre oder also mehr, ich habe eine Möglichkeit in Deutschland zu bleiben. Und jetzt werde ich eine Ausbildung machen deswegen.“ (</a:t>
            </a:r>
            <a:r>
              <a:rPr lang="de-DE" sz="2400" dirty="0" err="1" smtClean="0"/>
              <a:t>Amja</a:t>
            </a:r>
            <a:r>
              <a:rPr lang="de-DE" sz="2000" dirty="0" smtClean="0"/>
              <a:t>)</a:t>
            </a:r>
            <a:endParaRPr lang="de-DE" sz="2000" dirty="0"/>
          </a:p>
          <a:p>
            <a:endParaRPr lang="de-DE" sz="2000" dirty="0" smtClean="0"/>
          </a:p>
        </p:txBody>
      </p:sp>
      <p:sp>
        <p:nvSpPr>
          <p:cNvPr id="4" name="Fußzeilenplatzhalter 3"/>
          <p:cNvSpPr>
            <a:spLocks noGrp="1"/>
          </p:cNvSpPr>
          <p:nvPr>
            <p:ph type="ftr" sz="quarter" idx="11"/>
          </p:nvPr>
        </p:nvSpPr>
        <p:spPr/>
        <p:txBody>
          <a:bodyPr/>
          <a:lstStyle/>
          <a:p>
            <a:endParaRPr lang="en-US" dirty="0"/>
          </a:p>
        </p:txBody>
      </p:sp>
      <p:sp>
        <p:nvSpPr>
          <p:cNvPr id="5" name="Foliennummernplatzhalter 4"/>
          <p:cNvSpPr>
            <a:spLocks noGrp="1"/>
          </p:cNvSpPr>
          <p:nvPr>
            <p:ph type="sldNum" sz="quarter" idx="12"/>
          </p:nvPr>
        </p:nvSpPr>
        <p:spPr/>
        <p:txBody>
          <a:bodyPr/>
          <a:lstStyle/>
          <a:p>
            <a:fld id="{8A7A6979-0714-4377-B894-6BE4C2D6E202}" type="slidenum">
              <a:rPr lang="en-US" smtClean="0"/>
              <a:pPr/>
              <a:t>11</a:t>
            </a:fld>
            <a:endParaRPr lang="en-US" dirty="0"/>
          </a:p>
        </p:txBody>
      </p:sp>
    </p:spTree>
    <p:extLst>
      <p:ext uri="{BB962C8B-B14F-4D97-AF65-F5344CB8AC3E}">
        <p14:creationId xmlns:p14="http://schemas.microsoft.com/office/powerpoint/2010/main" val="159280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04671" y="1175658"/>
            <a:ext cx="4652699" cy="2209668"/>
          </a:xfrm>
        </p:spPr>
        <p:txBody>
          <a:bodyPr>
            <a:normAutofit/>
          </a:bodyPr>
          <a:lstStyle/>
          <a:p>
            <a:r>
              <a:rPr lang="de-DE" dirty="0" smtClean="0"/>
              <a:t>Orientierungsformen junger Geflüchteter</a:t>
            </a:r>
            <a:br>
              <a:rPr lang="de-DE" dirty="0" smtClean="0"/>
            </a:br>
            <a:r>
              <a:rPr lang="de-DE" dirty="0"/>
              <a:t/>
            </a:r>
            <a:br>
              <a:rPr lang="de-DE" dirty="0"/>
            </a:br>
            <a:r>
              <a:rPr lang="de-DE" dirty="0" smtClean="0"/>
              <a:t>4. Setting Berufsschule</a:t>
            </a:r>
            <a:endParaRPr lang="de-DE" dirty="0"/>
          </a:p>
        </p:txBody>
      </p:sp>
      <p:sp>
        <p:nvSpPr>
          <p:cNvPr id="3" name="Inhaltsplatzhalter 2"/>
          <p:cNvSpPr>
            <a:spLocks noGrp="1"/>
          </p:cNvSpPr>
          <p:nvPr>
            <p:ph idx="1"/>
          </p:nvPr>
        </p:nvSpPr>
        <p:spPr>
          <a:xfrm>
            <a:off x="6574971" y="804672"/>
            <a:ext cx="5181600" cy="5248656"/>
          </a:xfrm>
        </p:spPr>
        <p:txBody>
          <a:bodyPr/>
          <a:lstStyle/>
          <a:p>
            <a:pPr marL="0" indent="0">
              <a:buNone/>
            </a:pPr>
            <a:endParaRPr lang="de-DE" dirty="0" smtClean="0"/>
          </a:p>
          <a:p>
            <a:pPr marL="0" indent="0">
              <a:buNone/>
            </a:pPr>
            <a:r>
              <a:rPr lang="de-DE" sz="2800" dirty="0" smtClean="0"/>
              <a:t>Helfen als Vorstufe und Übergang zur Arbeitswelt:</a:t>
            </a:r>
          </a:p>
          <a:p>
            <a:pPr marL="0" indent="0">
              <a:buNone/>
            </a:pPr>
            <a:endParaRPr lang="de-DE" sz="2800" dirty="0"/>
          </a:p>
          <a:p>
            <a:pPr marL="0" indent="0">
              <a:buNone/>
            </a:pPr>
            <a:r>
              <a:rPr lang="de-DE" sz="2800" b="1" i="1" dirty="0">
                <a:latin typeface="Arial" panose="020B0604020202020204" pitchFamily="34" charset="0"/>
                <a:cs typeface="Arial" panose="020B0604020202020204" pitchFamily="34" charset="0"/>
              </a:rPr>
              <a:t>Eigeninitiative und Erkunden </a:t>
            </a:r>
            <a:r>
              <a:rPr lang="de-DE" sz="2800" b="1" i="1" dirty="0" smtClean="0">
                <a:latin typeface="Arial" panose="020B0604020202020204" pitchFamily="34" charset="0"/>
                <a:cs typeface="Arial" panose="020B0604020202020204" pitchFamily="34" charset="0"/>
              </a:rPr>
              <a:t>von Partizipationsmöglichkeiten</a:t>
            </a:r>
            <a:endParaRPr lang="de-DE" sz="2800" dirty="0">
              <a:latin typeface="Arial" panose="020B0604020202020204" pitchFamily="34" charset="0"/>
              <a:cs typeface="Arial" panose="020B0604020202020204" pitchFamily="34" charset="0"/>
            </a:endParaRPr>
          </a:p>
        </p:txBody>
      </p:sp>
      <p:sp>
        <p:nvSpPr>
          <p:cNvPr id="4" name="Textplatzhalter 3"/>
          <p:cNvSpPr>
            <a:spLocks noGrp="1"/>
          </p:cNvSpPr>
          <p:nvPr>
            <p:ph type="body" sz="half" idx="2"/>
          </p:nvPr>
        </p:nvSpPr>
        <p:spPr/>
        <p:txBody>
          <a:bodyPr>
            <a:normAutofit/>
          </a:bodyPr>
          <a:lstStyle/>
          <a:p>
            <a:endParaRPr lang="de-DE" dirty="0" smtClean="0"/>
          </a:p>
          <a:p>
            <a:r>
              <a:rPr lang="de-DE" sz="2400" dirty="0" smtClean="0"/>
              <a:t>Ibrahim  und Nasir  sind beide 18 Jahre alt und </a:t>
            </a:r>
            <a:r>
              <a:rPr lang="de-DE" sz="2400" dirty="0" err="1" smtClean="0"/>
              <a:t>Jesiden</a:t>
            </a:r>
            <a:r>
              <a:rPr lang="de-DE" sz="2400" dirty="0" smtClean="0"/>
              <a:t> aus dem Irak</a:t>
            </a:r>
            <a:endParaRPr lang="de-DE" sz="2400" dirty="0"/>
          </a:p>
        </p:txBody>
      </p:sp>
      <p:sp>
        <p:nvSpPr>
          <p:cNvPr id="5" name="Fußzeilenplatzhalter 4"/>
          <p:cNvSpPr>
            <a:spLocks noGrp="1"/>
          </p:cNvSpPr>
          <p:nvPr>
            <p:ph type="ftr" sz="quarter" idx="11"/>
          </p:nvPr>
        </p:nvSpPr>
        <p:spPr/>
        <p:txBody>
          <a:bodyPr/>
          <a:lstStyle/>
          <a:p>
            <a:endParaRPr lang="en-US" dirty="0"/>
          </a:p>
        </p:txBody>
      </p:sp>
      <p:sp>
        <p:nvSpPr>
          <p:cNvPr id="6" name="Foliennummernplatzhalter 5"/>
          <p:cNvSpPr>
            <a:spLocks noGrp="1"/>
          </p:cNvSpPr>
          <p:nvPr>
            <p:ph type="sldNum" sz="quarter" idx="12"/>
          </p:nvPr>
        </p:nvSpPr>
        <p:spPr/>
        <p:txBody>
          <a:bodyPr/>
          <a:lstStyle/>
          <a:p>
            <a:fld id="{8A7A6979-0714-4377-B894-6BE4C2D6E202}" type="slidenum">
              <a:rPr lang="en-US" smtClean="0"/>
              <a:t>12</a:t>
            </a:fld>
            <a:endParaRPr lang="en-US" dirty="0"/>
          </a:p>
        </p:txBody>
      </p:sp>
    </p:spTree>
    <p:extLst>
      <p:ext uri="{BB962C8B-B14F-4D97-AF65-F5344CB8AC3E}">
        <p14:creationId xmlns:p14="http://schemas.microsoft.com/office/powerpoint/2010/main" val="191057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31136" y="740229"/>
            <a:ext cx="7729728" cy="1741713"/>
          </a:xfrm>
        </p:spPr>
        <p:txBody>
          <a:bodyPr>
            <a:normAutofit/>
          </a:bodyPr>
          <a:lstStyle/>
          <a:p>
            <a:pPr marL="171450" indent="-171450"/>
            <a:r>
              <a:rPr lang="de-DE" dirty="0" smtClean="0"/>
              <a:t>Orientierungsprozesse im Setting Berufsschule</a:t>
            </a:r>
            <a:r>
              <a:rPr lang="de-DE" dirty="0">
                <a:solidFill>
                  <a:schemeClr val="tx1"/>
                </a:solidFill>
              </a:rPr>
              <a:t/>
            </a:r>
            <a:br>
              <a:rPr lang="de-DE" dirty="0">
                <a:solidFill>
                  <a:schemeClr val="tx1"/>
                </a:solidFill>
              </a:rPr>
            </a:br>
            <a:endParaRPr lang="de-DE" dirty="0"/>
          </a:p>
        </p:txBody>
      </p:sp>
      <p:sp>
        <p:nvSpPr>
          <p:cNvPr id="3" name="Inhaltsplatzhalter 2"/>
          <p:cNvSpPr>
            <a:spLocks noGrp="1"/>
          </p:cNvSpPr>
          <p:nvPr>
            <p:ph idx="1"/>
          </p:nvPr>
        </p:nvSpPr>
        <p:spPr/>
        <p:txBody>
          <a:bodyPr>
            <a:normAutofit/>
          </a:bodyPr>
          <a:lstStyle/>
          <a:p>
            <a:endParaRPr lang="de-DE" sz="2000" dirty="0" smtClean="0"/>
          </a:p>
          <a:p>
            <a:r>
              <a:rPr lang="de-DE" sz="2000" dirty="0" smtClean="0"/>
              <a:t>Ibrahim</a:t>
            </a:r>
            <a:r>
              <a:rPr lang="de-DE" sz="2000" dirty="0"/>
              <a:t>: Also ich helfe deswegen gerne, damit die Leute wissen, also die Ausländer sind nicht alle gleich und dass sie nicht alle das hier zerstören wollen und kaputt machen. Und ja deswegen helfe ich </a:t>
            </a:r>
            <a:r>
              <a:rPr lang="de-DE" sz="2000" dirty="0" smtClean="0"/>
              <a:t>gerne.</a:t>
            </a:r>
          </a:p>
          <a:p>
            <a:r>
              <a:rPr lang="de-DE" sz="2000" dirty="0" smtClean="0"/>
              <a:t>Nasir</a:t>
            </a:r>
            <a:r>
              <a:rPr lang="de-DE" sz="2000" dirty="0"/>
              <a:t>: Wir sind alles Ausländer. Wir sind alle Ausländer auf dieser Welt. </a:t>
            </a:r>
            <a:endParaRPr lang="de-DE" sz="2000" dirty="0" smtClean="0"/>
          </a:p>
        </p:txBody>
      </p:sp>
      <p:sp>
        <p:nvSpPr>
          <p:cNvPr id="4" name="Fußzeilenplatzhalter 3"/>
          <p:cNvSpPr>
            <a:spLocks noGrp="1"/>
          </p:cNvSpPr>
          <p:nvPr>
            <p:ph type="ftr" sz="quarter" idx="11"/>
          </p:nvPr>
        </p:nvSpPr>
        <p:spPr>
          <a:xfrm>
            <a:off x="1600200" y="6510528"/>
            <a:ext cx="5901189" cy="45719"/>
          </a:xfrm>
        </p:spPr>
        <p:txBody>
          <a:bodyPr/>
          <a:lstStyle/>
          <a:p>
            <a:endParaRPr lang="en-US" dirty="0"/>
          </a:p>
        </p:txBody>
      </p:sp>
      <p:sp>
        <p:nvSpPr>
          <p:cNvPr id="5" name="Foliennummernplatzhalter 4"/>
          <p:cNvSpPr>
            <a:spLocks noGrp="1"/>
          </p:cNvSpPr>
          <p:nvPr>
            <p:ph type="sldNum" sz="quarter" idx="12"/>
          </p:nvPr>
        </p:nvSpPr>
        <p:spPr/>
        <p:txBody>
          <a:bodyPr/>
          <a:lstStyle/>
          <a:p>
            <a:fld id="{8A7A6979-0714-4377-B894-6BE4C2D6E202}" type="slidenum">
              <a:rPr lang="en-US" smtClean="0"/>
              <a:pPr/>
              <a:t>13</a:t>
            </a:fld>
            <a:endParaRPr lang="en-US" dirty="0"/>
          </a:p>
        </p:txBody>
      </p:sp>
    </p:spTree>
    <p:extLst>
      <p:ext uri="{BB962C8B-B14F-4D97-AF65-F5344CB8AC3E}">
        <p14:creationId xmlns:p14="http://schemas.microsoft.com/office/powerpoint/2010/main" val="2780895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31136" y="740229"/>
            <a:ext cx="7729728" cy="1741713"/>
          </a:xfrm>
        </p:spPr>
        <p:txBody>
          <a:bodyPr>
            <a:normAutofit/>
          </a:bodyPr>
          <a:lstStyle/>
          <a:p>
            <a:pPr marL="171450" indent="-171450"/>
            <a:r>
              <a:rPr lang="de-DE" b="1" dirty="0"/>
              <a:t>Der gesellschaftliche Kontext als Behinderung</a:t>
            </a:r>
            <a:r>
              <a:rPr lang="de-DE" dirty="0">
                <a:solidFill>
                  <a:schemeClr val="tx1"/>
                </a:solidFill>
              </a:rPr>
              <a:t/>
            </a:r>
            <a:br>
              <a:rPr lang="de-DE" dirty="0">
                <a:solidFill>
                  <a:schemeClr val="tx1"/>
                </a:solidFill>
              </a:rPr>
            </a:br>
            <a:endParaRPr lang="de-DE" dirty="0"/>
          </a:p>
        </p:txBody>
      </p:sp>
      <p:sp>
        <p:nvSpPr>
          <p:cNvPr id="3" name="Inhaltsplatzhalter 2"/>
          <p:cNvSpPr>
            <a:spLocks noGrp="1"/>
          </p:cNvSpPr>
          <p:nvPr>
            <p:ph idx="1"/>
          </p:nvPr>
        </p:nvSpPr>
        <p:spPr/>
        <p:txBody>
          <a:bodyPr>
            <a:normAutofit/>
          </a:bodyPr>
          <a:lstStyle/>
          <a:p>
            <a:endParaRPr lang="de-DE" sz="2000" dirty="0" smtClean="0"/>
          </a:p>
          <a:p>
            <a:r>
              <a:rPr lang="de-DE" sz="2000" dirty="0" smtClean="0"/>
              <a:t>der </a:t>
            </a:r>
            <a:r>
              <a:rPr lang="de-DE" sz="2000" dirty="0"/>
              <a:t>unsichere </a:t>
            </a:r>
            <a:r>
              <a:rPr lang="de-DE" sz="2000" dirty="0" smtClean="0"/>
              <a:t>Aufenthaltsstatus</a:t>
            </a:r>
          </a:p>
          <a:p>
            <a:r>
              <a:rPr lang="de-DE" sz="2000" dirty="0"/>
              <a:t>ein Klima der Verunsicherung </a:t>
            </a:r>
            <a:endParaRPr lang="de-DE" sz="2000" dirty="0" smtClean="0"/>
          </a:p>
          <a:p>
            <a:r>
              <a:rPr lang="de-DE" sz="2000" dirty="0" smtClean="0"/>
              <a:t>Auch die </a:t>
            </a:r>
            <a:r>
              <a:rPr lang="de-DE" sz="2000" dirty="0"/>
              <a:t>professionellen Unterstützerinnen und Unterstützer kämpfen meist mit einem unsicheren beruflichen </a:t>
            </a:r>
            <a:r>
              <a:rPr lang="de-DE" sz="2000" dirty="0" smtClean="0"/>
              <a:t>Status (</a:t>
            </a:r>
            <a:r>
              <a:rPr lang="de-DE" sz="2000" dirty="0"/>
              <a:t>kurzen </a:t>
            </a:r>
            <a:r>
              <a:rPr lang="de-DE" sz="2000" dirty="0" smtClean="0"/>
              <a:t>Zeitverträge, Notprogramme unklaren Anforderungen) </a:t>
            </a:r>
          </a:p>
        </p:txBody>
      </p:sp>
      <p:sp>
        <p:nvSpPr>
          <p:cNvPr id="4" name="Fußzeilenplatzhalter 3"/>
          <p:cNvSpPr>
            <a:spLocks noGrp="1"/>
          </p:cNvSpPr>
          <p:nvPr>
            <p:ph type="ftr" sz="quarter" idx="11"/>
          </p:nvPr>
        </p:nvSpPr>
        <p:spPr>
          <a:xfrm>
            <a:off x="1600200" y="6510528"/>
            <a:ext cx="5901189" cy="45719"/>
          </a:xfrm>
        </p:spPr>
        <p:txBody>
          <a:bodyPr/>
          <a:lstStyle/>
          <a:p>
            <a:endParaRPr lang="en-US" dirty="0"/>
          </a:p>
        </p:txBody>
      </p:sp>
      <p:sp>
        <p:nvSpPr>
          <p:cNvPr id="5" name="Foliennummernplatzhalter 4"/>
          <p:cNvSpPr>
            <a:spLocks noGrp="1"/>
          </p:cNvSpPr>
          <p:nvPr>
            <p:ph type="sldNum" sz="quarter" idx="12"/>
          </p:nvPr>
        </p:nvSpPr>
        <p:spPr/>
        <p:txBody>
          <a:bodyPr/>
          <a:lstStyle/>
          <a:p>
            <a:fld id="{8A7A6979-0714-4377-B894-6BE4C2D6E202}" type="slidenum">
              <a:rPr lang="en-US" smtClean="0"/>
              <a:pPr/>
              <a:t>14</a:t>
            </a:fld>
            <a:endParaRPr lang="en-US" dirty="0"/>
          </a:p>
        </p:txBody>
      </p:sp>
    </p:spTree>
    <p:extLst>
      <p:ext uri="{BB962C8B-B14F-4D97-AF65-F5344CB8AC3E}">
        <p14:creationId xmlns:p14="http://schemas.microsoft.com/office/powerpoint/2010/main" val="1575713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31136" y="740229"/>
            <a:ext cx="7729728" cy="1378857"/>
          </a:xfrm>
        </p:spPr>
        <p:txBody>
          <a:bodyPr>
            <a:normAutofit/>
          </a:bodyPr>
          <a:lstStyle/>
          <a:p>
            <a:pPr marL="171450" indent="-171450"/>
            <a:r>
              <a:rPr lang="de-DE" sz="3600" b="1" dirty="0" smtClean="0"/>
              <a:t>Fazit</a:t>
            </a:r>
            <a:r>
              <a:rPr lang="de-DE" dirty="0">
                <a:solidFill>
                  <a:schemeClr val="tx1"/>
                </a:solidFill>
              </a:rPr>
              <a:t/>
            </a:r>
            <a:br>
              <a:rPr lang="de-DE" dirty="0">
                <a:solidFill>
                  <a:schemeClr val="tx1"/>
                </a:solidFill>
              </a:rPr>
            </a:br>
            <a:endParaRPr lang="de-DE" dirty="0"/>
          </a:p>
        </p:txBody>
      </p:sp>
      <p:sp>
        <p:nvSpPr>
          <p:cNvPr id="3" name="Inhaltsplatzhalter 2"/>
          <p:cNvSpPr>
            <a:spLocks noGrp="1"/>
          </p:cNvSpPr>
          <p:nvPr>
            <p:ph idx="1"/>
          </p:nvPr>
        </p:nvSpPr>
        <p:spPr/>
        <p:txBody>
          <a:bodyPr>
            <a:normAutofit lnSpcReduction="10000"/>
          </a:bodyPr>
          <a:lstStyle/>
          <a:p>
            <a:r>
              <a:rPr lang="de-DE" sz="2000" dirty="0"/>
              <a:t>Die jungen Geflüchteten gehen sehr unterschiedlich mit den Integrationsanforderungen um </a:t>
            </a:r>
            <a:endParaRPr lang="de-DE" sz="2000" dirty="0" smtClean="0"/>
          </a:p>
          <a:p>
            <a:r>
              <a:rPr lang="de-DE" sz="2000" dirty="0"/>
              <a:t>Eigeninitiative und die Suche nach dem eigenen Weg sind entscheidend </a:t>
            </a:r>
            <a:r>
              <a:rPr lang="de-DE" sz="2000" dirty="0" smtClean="0"/>
              <a:t>e Widerstandsformen</a:t>
            </a:r>
          </a:p>
          <a:p>
            <a:r>
              <a:rPr lang="de-DE" sz="2000" dirty="0"/>
              <a:t>Ihre Orientierung und ihr Handeln stehen dabei zwischen Anpassung und </a:t>
            </a:r>
            <a:r>
              <a:rPr lang="de-DE" sz="2000" dirty="0" smtClean="0"/>
              <a:t>Widerstand</a:t>
            </a:r>
          </a:p>
          <a:p>
            <a:r>
              <a:rPr lang="de-DE" sz="2000" dirty="0"/>
              <a:t>Die Studie ist ein erster Schritt, um die Sensibilität für subjektive Prozesse der Geflüchteten und auch der  Professionellen zu fördern.</a:t>
            </a:r>
          </a:p>
          <a:p>
            <a:endParaRPr lang="de-DE" sz="2000" dirty="0" smtClean="0"/>
          </a:p>
        </p:txBody>
      </p:sp>
      <p:sp>
        <p:nvSpPr>
          <p:cNvPr id="4" name="Fußzeilenplatzhalter 3"/>
          <p:cNvSpPr>
            <a:spLocks noGrp="1"/>
          </p:cNvSpPr>
          <p:nvPr>
            <p:ph type="ftr" sz="quarter" idx="11"/>
          </p:nvPr>
        </p:nvSpPr>
        <p:spPr>
          <a:xfrm>
            <a:off x="1600200" y="6510528"/>
            <a:ext cx="5901189" cy="45719"/>
          </a:xfrm>
        </p:spPr>
        <p:txBody>
          <a:bodyPr/>
          <a:lstStyle/>
          <a:p>
            <a:endParaRPr lang="en-US" dirty="0"/>
          </a:p>
        </p:txBody>
      </p:sp>
      <p:sp>
        <p:nvSpPr>
          <p:cNvPr id="5" name="Foliennummernplatzhalter 4"/>
          <p:cNvSpPr>
            <a:spLocks noGrp="1"/>
          </p:cNvSpPr>
          <p:nvPr>
            <p:ph type="sldNum" sz="quarter" idx="12"/>
          </p:nvPr>
        </p:nvSpPr>
        <p:spPr/>
        <p:txBody>
          <a:bodyPr/>
          <a:lstStyle/>
          <a:p>
            <a:fld id="{8A7A6979-0714-4377-B894-6BE4C2D6E202}" type="slidenum">
              <a:rPr lang="en-US" smtClean="0"/>
              <a:pPr/>
              <a:t>15</a:t>
            </a:fld>
            <a:endParaRPr lang="en-US" dirty="0"/>
          </a:p>
        </p:txBody>
      </p:sp>
    </p:spTree>
    <p:extLst>
      <p:ext uri="{BB962C8B-B14F-4D97-AF65-F5344CB8AC3E}">
        <p14:creationId xmlns:p14="http://schemas.microsoft.com/office/powerpoint/2010/main" val="15757132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Diskussion</a:t>
            </a:r>
            <a:endParaRPr lang="de-DE" dirty="0"/>
          </a:p>
        </p:txBody>
      </p:sp>
      <p:sp>
        <p:nvSpPr>
          <p:cNvPr id="3" name="Inhaltsplatzhalter 2"/>
          <p:cNvSpPr>
            <a:spLocks noGrp="1"/>
          </p:cNvSpPr>
          <p:nvPr>
            <p:ph idx="1"/>
          </p:nvPr>
        </p:nvSpPr>
        <p:spPr/>
        <p:txBody>
          <a:bodyPr>
            <a:normAutofit fontScale="92500" lnSpcReduction="10000"/>
          </a:bodyPr>
          <a:lstStyle/>
          <a:p>
            <a:pPr marL="0" indent="0">
              <a:buNone/>
            </a:pPr>
            <a:r>
              <a:rPr lang="de-DE" b="1" dirty="0"/>
              <a:t>Tübinger </a:t>
            </a:r>
            <a:r>
              <a:rPr lang="de-DE" b="1" dirty="0" smtClean="0"/>
              <a:t>Forschungsgruppe</a:t>
            </a:r>
            <a:r>
              <a:rPr lang="de-DE" dirty="0" smtClean="0"/>
              <a:t/>
            </a:r>
            <a:br>
              <a:rPr lang="de-DE" dirty="0" smtClean="0"/>
            </a:br>
            <a:r>
              <a:rPr lang="de-DE" dirty="0" smtClean="0"/>
              <a:t>Für </a:t>
            </a:r>
            <a:r>
              <a:rPr lang="de-DE" dirty="0"/>
              <a:t>M</a:t>
            </a:r>
            <a:r>
              <a:rPr lang="de-DE" dirty="0" smtClean="0"/>
              <a:t>igration | Integration | Jugend | Verbände</a:t>
            </a:r>
            <a:br>
              <a:rPr lang="de-DE" dirty="0" smtClean="0"/>
            </a:br>
            <a:r>
              <a:rPr lang="de-DE" dirty="0"/>
              <a:t/>
            </a:r>
            <a:br>
              <a:rPr lang="de-DE" dirty="0"/>
            </a:br>
            <a:r>
              <a:rPr lang="de-DE" dirty="0"/>
              <a:t>Münzgasse 28</a:t>
            </a:r>
            <a:br>
              <a:rPr lang="de-DE" dirty="0"/>
            </a:br>
            <a:r>
              <a:rPr lang="de-DE" dirty="0"/>
              <a:t>72072 </a:t>
            </a:r>
            <a:r>
              <a:rPr lang="de-DE" dirty="0" smtClean="0"/>
              <a:t>Tübingen</a:t>
            </a:r>
          </a:p>
          <a:p>
            <a:pPr marL="0" indent="0">
              <a:buNone/>
            </a:pPr>
            <a:r>
              <a:rPr lang="de-DE" dirty="0" smtClean="0"/>
              <a:t>www.tuebinger-forschungsgruppe.de</a:t>
            </a:r>
            <a:endParaRPr lang="de-DE" dirty="0"/>
          </a:p>
          <a:p>
            <a:pPr marL="0" indent="0">
              <a:buNone/>
            </a:pPr>
            <a:endParaRPr lang="de-DE" dirty="0" smtClean="0"/>
          </a:p>
          <a:p>
            <a:pPr marL="0" indent="0">
              <a:buNone/>
            </a:pPr>
            <a:r>
              <a:rPr lang="de-DE" dirty="0" smtClean="0">
                <a:hlinkClick r:id="rId3"/>
              </a:rPr>
              <a:t>held@uni-tuebingen.de</a:t>
            </a:r>
            <a:endParaRPr lang="de-DE" dirty="0" smtClean="0"/>
          </a:p>
          <a:p>
            <a:pPr marL="0" indent="0">
              <a:buNone/>
            </a:pPr>
            <a:r>
              <a:rPr lang="de-DE" dirty="0">
                <a:hlinkClick r:id="rId4"/>
              </a:rPr>
              <a:t>r</a:t>
            </a:r>
            <a:r>
              <a:rPr lang="de-DE" dirty="0" smtClean="0">
                <a:hlinkClick r:id="rId4"/>
              </a:rPr>
              <a:t>ita.hackl@uni-tuebingen.de</a:t>
            </a:r>
            <a:r>
              <a:rPr lang="de-DE" dirty="0" smtClean="0"/>
              <a:t> </a:t>
            </a:r>
          </a:p>
          <a:p>
            <a:pPr marL="0" indent="0">
              <a:buNone/>
            </a:pPr>
            <a:r>
              <a:rPr lang="de-DE" dirty="0">
                <a:hlinkClick r:id="rId5"/>
              </a:rPr>
              <a:t>j</a:t>
            </a:r>
            <a:r>
              <a:rPr lang="de-DE" dirty="0" smtClean="0">
                <a:hlinkClick r:id="rId5"/>
              </a:rPr>
              <a:t>ohanna.broese@uni-tuebingen.de</a:t>
            </a:r>
            <a:endParaRPr lang="de-DE" dirty="0" smtClean="0"/>
          </a:p>
          <a:p>
            <a:pPr marL="0" indent="0">
              <a:buNone/>
            </a:pPr>
            <a:endParaRPr lang="de-DE" dirty="0"/>
          </a:p>
        </p:txBody>
      </p:sp>
      <p:pic>
        <p:nvPicPr>
          <p:cNvPr id="4" name="Grafik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15099" y="4638295"/>
            <a:ext cx="3300471" cy="981456"/>
          </a:xfrm>
          <a:prstGeom prst="rect">
            <a:avLst/>
          </a:prstGeom>
        </p:spPr>
      </p:pic>
      <p:sp>
        <p:nvSpPr>
          <p:cNvPr id="5" name="Fußzeilenplatzhalter 4"/>
          <p:cNvSpPr>
            <a:spLocks noGrp="1"/>
          </p:cNvSpPr>
          <p:nvPr>
            <p:ph type="ftr" sz="quarter" idx="11"/>
          </p:nvPr>
        </p:nvSpPr>
        <p:spPr/>
        <p:txBody>
          <a:bodyPr/>
          <a:lstStyle/>
          <a:p>
            <a:endParaRPr lang="en-US" dirty="0"/>
          </a:p>
        </p:txBody>
      </p:sp>
      <p:sp>
        <p:nvSpPr>
          <p:cNvPr id="6" name="Foliennummernplatzhalter 5"/>
          <p:cNvSpPr>
            <a:spLocks noGrp="1"/>
          </p:cNvSpPr>
          <p:nvPr>
            <p:ph type="sldNum" sz="quarter" idx="12"/>
          </p:nvPr>
        </p:nvSpPr>
        <p:spPr/>
        <p:txBody>
          <a:bodyPr/>
          <a:lstStyle/>
          <a:p>
            <a:fld id="{8A7A6979-0714-4377-B894-6BE4C2D6E202}" type="slidenum">
              <a:rPr lang="en-US" smtClean="0"/>
              <a:pPr/>
              <a:t>16</a:t>
            </a:fld>
            <a:endParaRPr lang="en-US" dirty="0"/>
          </a:p>
        </p:txBody>
      </p:sp>
    </p:spTree>
    <p:extLst>
      <p:ext uri="{BB962C8B-B14F-4D97-AF65-F5344CB8AC3E}">
        <p14:creationId xmlns:p14="http://schemas.microsoft.com/office/powerpoint/2010/main" val="3465303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FFFFFF"/>
          </a:solidFill>
          <a:ln w="31750" cap="sq">
            <a:solidFill>
              <a:srgbClr val="404040"/>
            </a:solidFill>
            <a:miter lim="800000"/>
          </a:ln>
        </p:spPr>
        <p:txBody>
          <a:bodyPr vert="horz" lIns="182880" tIns="182880" rIns="182880" bIns="182880" rtlCol="0" anchor="ctr">
            <a:normAutofit/>
          </a:bodyPr>
          <a:lstStyle/>
          <a:p>
            <a:r>
              <a:rPr lang="de-DE" dirty="0">
                <a:solidFill>
                  <a:srgbClr val="262626"/>
                </a:solidFill>
                <a:latin typeface="+mj-lt"/>
                <a:ea typeface="+mj-ea"/>
                <a:cs typeface="+mj-cs"/>
              </a:rPr>
              <a:t>Der </a:t>
            </a:r>
            <a:r>
              <a:rPr lang="de-DE" dirty="0" smtClean="0">
                <a:solidFill>
                  <a:srgbClr val="262626"/>
                </a:solidFill>
                <a:latin typeface="+mj-lt"/>
                <a:ea typeface="+mj-ea"/>
                <a:cs typeface="+mj-cs"/>
              </a:rPr>
              <a:t>theoretische Rahmen</a:t>
            </a:r>
            <a:endParaRPr lang="de-DE" dirty="0">
              <a:solidFill>
                <a:srgbClr val="262626"/>
              </a:solidFill>
              <a:latin typeface="+mj-lt"/>
              <a:ea typeface="+mj-ea"/>
              <a:cs typeface="+mj-cs"/>
            </a:endParaRPr>
          </a:p>
        </p:txBody>
      </p:sp>
      <p:sp>
        <p:nvSpPr>
          <p:cNvPr id="3" name="Inhaltsplatzhalter 2"/>
          <p:cNvSpPr>
            <a:spLocks noGrp="1"/>
          </p:cNvSpPr>
          <p:nvPr>
            <p:ph idx="1"/>
          </p:nvPr>
        </p:nvSpPr>
        <p:spPr>
          <a:xfrm>
            <a:off x="1955800" y="2638044"/>
            <a:ext cx="8255000" cy="3584956"/>
          </a:xfrm>
          <a:noFill/>
          <a:ln>
            <a:solidFill>
              <a:schemeClr val="bg1"/>
            </a:solidFill>
          </a:ln>
        </p:spPr>
        <p:style>
          <a:lnRef idx="2">
            <a:schemeClr val="accent5"/>
          </a:lnRef>
          <a:fillRef idx="1">
            <a:schemeClr val="lt1"/>
          </a:fillRef>
          <a:effectRef idx="0">
            <a:schemeClr val="accent5"/>
          </a:effectRef>
          <a:fontRef idx="minor">
            <a:schemeClr val="dk1"/>
          </a:fontRef>
        </p:style>
        <p:txBody>
          <a:bodyPr>
            <a:normAutofit/>
          </a:bodyPr>
          <a:lstStyle/>
          <a:p>
            <a:r>
              <a:rPr lang="de-DE" sz="2800" dirty="0" smtClean="0"/>
              <a:t>Der subjektwissenschaftliche Ansatz</a:t>
            </a:r>
          </a:p>
          <a:p>
            <a:pPr marL="971550" lvl="1" indent="-514350">
              <a:buFont typeface="+mj-lt"/>
              <a:buAutoNum type="arabicPeriod"/>
            </a:pPr>
            <a:endParaRPr lang="de-DE" sz="2400" dirty="0" smtClean="0"/>
          </a:p>
          <a:p>
            <a:pPr marL="971550" lvl="1" indent="-514350">
              <a:buFont typeface="+mj-lt"/>
              <a:buAutoNum type="arabicPeriod"/>
            </a:pPr>
            <a:r>
              <a:rPr lang="de-DE" sz="2400" dirty="0" smtClean="0"/>
              <a:t>Orientierung </a:t>
            </a:r>
            <a:r>
              <a:rPr lang="de-DE" sz="2400" dirty="0"/>
              <a:t>und Handlungsstrategien im sozialen </a:t>
            </a:r>
            <a:r>
              <a:rPr lang="de-DE" sz="2400" dirty="0" smtClean="0"/>
              <a:t>Kontext</a:t>
            </a:r>
          </a:p>
          <a:p>
            <a:pPr marL="971550" lvl="1" indent="-514350">
              <a:buFont typeface="+mj-lt"/>
              <a:buAutoNum type="arabicPeriod"/>
            </a:pPr>
            <a:r>
              <a:rPr lang="de-DE" sz="2400" dirty="0" smtClean="0"/>
              <a:t>Leben im Übergang</a:t>
            </a:r>
          </a:p>
          <a:p>
            <a:pPr marL="971550" lvl="1" indent="-514350">
              <a:buFont typeface="+mj-lt"/>
              <a:buAutoNum type="arabicPeriod"/>
            </a:pPr>
            <a:r>
              <a:rPr lang="de-DE" sz="2400" dirty="0" smtClean="0"/>
              <a:t>Anpassung und Widerstand</a:t>
            </a:r>
          </a:p>
        </p:txBody>
      </p:sp>
      <p:sp>
        <p:nvSpPr>
          <p:cNvPr id="4" name="Fußzeilenplatzhalter 3"/>
          <p:cNvSpPr>
            <a:spLocks noGrp="1"/>
          </p:cNvSpPr>
          <p:nvPr>
            <p:ph type="ftr" sz="quarter" idx="11"/>
          </p:nvPr>
        </p:nvSpPr>
        <p:spPr/>
        <p:txBody>
          <a:bodyPr/>
          <a:lstStyle/>
          <a:p>
            <a:endParaRPr lang="en-US" dirty="0"/>
          </a:p>
        </p:txBody>
      </p:sp>
      <p:sp>
        <p:nvSpPr>
          <p:cNvPr id="5" name="Foliennummernplatzhalter 4"/>
          <p:cNvSpPr>
            <a:spLocks noGrp="1"/>
          </p:cNvSpPr>
          <p:nvPr>
            <p:ph type="sldNum" sz="quarter" idx="12"/>
          </p:nvPr>
        </p:nvSpPr>
        <p:spPr/>
        <p:txBody>
          <a:bodyPr/>
          <a:lstStyle/>
          <a:p>
            <a:fld id="{8A7A6979-0714-4377-B894-6BE4C2D6E202}" type="slidenum">
              <a:rPr lang="en-US" smtClean="0"/>
              <a:pPr/>
              <a:t>2</a:t>
            </a:fld>
            <a:endParaRPr lang="en-US" dirty="0"/>
          </a:p>
        </p:txBody>
      </p:sp>
    </p:spTree>
    <p:extLst>
      <p:ext uri="{BB962C8B-B14F-4D97-AF65-F5344CB8AC3E}">
        <p14:creationId xmlns:p14="http://schemas.microsoft.com/office/powerpoint/2010/main" val="33144344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Zentrale Fragestellungen des Forschungsprojekts</a:t>
            </a:r>
            <a:endParaRPr lang="de-DE" dirty="0"/>
          </a:p>
        </p:txBody>
      </p:sp>
      <p:sp>
        <p:nvSpPr>
          <p:cNvPr id="3" name="Inhaltsplatzhalter 2"/>
          <p:cNvSpPr>
            <a:spLocks noGrp="1"/>
          </p:cNvSpPr>
          <p:nvPr>
            <p:ph idx="1"/>
          </p:nvPr>
        </p:nvSpPr>
        <p:spPr>
          <a:xfrm>
            <a:off x="2231136" y="2638044"/>
            <a:ext cx="7729728" cy="3515106"/>
          </a:xfrm>
          <a:ln>
            <a:solidFill>
              <a:schemeClr val="bg1"/>
            </a:solidFill>
          </a:ln>
        </p:spPr>
        <p:txBody>
          <a:bodyPr>
            <a:normAutofit/>
          </a:bodyPr>
          <a:lstStyle/>
          <a:p>
            <a:r>
              <a:rPr lang="de-DE" sz="2400" dirty="0" smtClean="0"/>
              <a:t>Welche </a:t>
            </a:r>
            <a:r>
              <a:rPr lang="de-DE" sz="2400" dirty="0"/>
              <a:t>Orientierungen, Lernprozesse und </a:t>
            </a:r>
            <a:r>
              <a:rPr lang="de-DE" sz="2400" dirty="0" smtClean="0"/>
              <a:t>Handlungsstrategien entwickeln junge Geflüchtete  im doppelten Übergang?</a:t>
            </a:r>
          </a:p>
          <a:p>
            <a:r>
              <a:rPr lang="de-DE" sz="2400" dirty="0" smtClean="0"/>
              <a:t>Welche </a:t>
            </a:r>
            <a:r>
              <a:rPr lang="de-DE" sz="2400" dirty="0"/>
              <a:t>Erfahrungen machen sie mit Unterstützungssystemen und welche Erfahrungen machen Unterstützungssysteme </a:t>
            </a:r>
            <a:r>
              <a:rPr lang="de-DE" sz="2400" dirty="0" smtClean="0"/>
              <a:t>mit </a:t>
            </a:r>
            <a:r>
              <a:rPr lang="de-DE" sz="2400" dirty="0"/>
              <a:t>ihnen</a:t>
            </a:r>
            <a:r>
              <a:rPr lang="de-DE" sz="2400" dirty="0" smtClean="0"/>
              <a:t>?</a:t>
            </a:r>
          </a:p>
          <a:p>
            <a:r>
              <a:rPr lang="de-DE" sz="2400" dirty="0"/>
              <a:t>Wie versuchen sie ihren </a:t>
            </a:r>
            <a:r>
              <a:rPr lang="de-DE" sz="2400" dirty="0" smtClean="0"/>
              <a:t>eigenen Weg zu gehen und welche Schwierigkeiten ergeben sich dabei?</a:t>
            </a:r>
            <a:endParaRPr lang="de-DE" sz="2400" dirty="0"/>
          </a:p>
          <a:p>
            <a:endParaRPr lang="de-DE" sz="2400" dirty="0" smtClean="0"/>
          </a:p>
        </p:txBody>
      </p:sp>
      <p:sp>
        <p:nvSpPr>
          <p:cNvPr id="4" name="Fußzeilenplatzhalter 3"/>
          <p:cNvSpPr>
            <a:spLocks noGrp="1"/>
          </p:cNvSpPr>
          <p:nvPr>
            <p:ph type="ftr" sz="quarter" idx="11"/>
          </p:nvPr>
        </p:nvSpPr>
        <p:spPr/>
        <p:txBody>
          <a:bodyPr/>
          <a:lstStyle/>
          <a:p>
            <a:endParaRPr lang="en-US" dirty="0"/>
          </a:p>
        </p:txBody>
      </p:sp>
      <p:sp>
        <p:nvSpPr>
          <p:cNvPr id="5" name="Foliennummernplatzhalter 4"/>
          <p:cNvSpPr>
            <a:spLocks noGrp="1"/>
          </p:cNvSpPr>
          <p:nvPr>
            <p:ph type="sldNum" sz="quarter" idx="12"/>
          </p:nvPr>
        </p:nvSpPr>
        <p:spPr/>
        <p:txBody>
          <a:bodyPr/>
          <a:lstStyle/>
          <a:p>
            <a:fld id="{8A7A6979-0714-4377-B894-6BE4C2D6E202}" type="slidenum">
              <a:rPr lang="en-US" smtClean="0"/>
              <a:pPr/>
              <a:t>3</a:t>
            </a:fld>
            <a:endParaRPr lang="en-US" dirty="0"/>
          </a:p>
        </p:txBody>
      </p:sp>
    </p:spTree>
    <p:extLst>
      <p:ext uri="{BB962C8B-B14F-4D97-AF65-F5344CB8AC3E}">
        <p14:creationId xmlns:p14="http://schemas.microsoft.com/office/powerpoint/2010/main" val="4159964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Pfeil nach rechts 18"/>
          <p:cNvSpPr/>
          <p:nvPr/>
        </p:nvSpPr>
        <p:spPr>
          <a:xfrm rot="5400000">
            <a:off x="9603390" y="5058181"/>
            <a:ext cx="522058" cy="144016"/>
          </a:xfrm>
          <a:prstGeom prst="rightArrow">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Abgerundetes Rechteck 3"/>
          <p:cNvSpPr/>
          <p:nvPr/>
        </p:nvSpPr>
        <p:spPr>
          <a:xfrm>
            <a:off x="1391478" y="548680"/>
            <a:ext cx="8832981" cy="4842538"/>
          </a:xfrm>
          <a:prstGeom prst="roundRect">
            <a:avLst/>
          </a:prstGeom>
          <a:solidFill>
            <a:srgbClr val="FEF2E8"/>
          </a:solidFill>
          <a:ln>
            <a:solidFill>
              <a:srgbClr val="FEF2E8"/>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lnSpc>
                <a:spcPct val="150000"/>
              </a:lnSpc>
            </a:pPr>
            <a:r>
              <a:rPr lang="de-DE" sz="2800" b="1" dirty="0" smtClean="0">
                <a:solidFill>
                  <a:schemeClr val="tx1"/>
                </a:solidFill>
              </a:rPr>
              <a:t>Das Forschungsdesign</a:t>
            </a:r>
          </a:p>
          <a:p>
            <a:pPr algn="ctr"/>
            <a:r>
              <a:rPr lang="de-DE" sz="2000" b="1" dirty="0" smtClean="0">
                <a:solidFill>
                  <a:schemeClr val="tx1"/>
                </a:solidFill>
              </a:rPr>
              <a:t>1. Setting</a:t>
            </a:r>
            <a:r>
              <a:rPr lang="de-DE" sz="2000" dirty="0" smtClean="0">
                <a:solidFill>
                  <a:schemeClr val="tx1"/>
                </a:solidFill>
              </a:rPr>
              <a:t> </a:t>
            </a:r>
            <a:r>
              <a:rPr lang="de-DE" sz="2000" dirty="0">
                <a:solidFill>
                  <a:schemeClr val="tx1"/>
                </a:solidFill>
              </a:rPr>
              <a:t>(Einrichtungen, Umfeld, Kontexte)</a:t>
            </a:r>
          </a:p>
        </p:txBody>
      </p:sp>
      <p:sp>
        <p:nvSpPr>
          <p:cNvPr id="18" name="Pfeil nach rechts 17"/>
          <p:cNvSpPr/>
          <p:nvPr/>
        </p:nvSpPr>
        <p:spPr>
          <a:xfrm rot="5400000">
            <a:off x="6023992" y="2948862"/>
            <a:ext cx="432046" cy="144019"/>
          </a:xfrm>
          <a:prstGeom prst="rightArrow">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Pfeil nach rechts 13"/>
          <p:cNvSpPr/>
          <p:nvPr/>
        </p:nvSpPr>
        <p:spPr>
          <a:xfrm rot="5400000">
            <a:off x="2189566" y="5013177"/>
            <a:ext cx="612068" cy="144016"/>
          </a:xfrm>
          <a:prstGeom prst="rightArrow">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Pfeil nach rechts 1"/>
          <p:cNvSpPr/>
          <p:nvPr/>
        </p:nvSpPr>
        <p:spPr>
          <a:xfrm>
            <a:off x="2495600" y="2204864"/>
            <a:ext cx="816091" cy="108012"/>
          </a:xfrm>
          <a:prstGeom prst="rightArrow">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Pfeil nach rechts 11"/>
          <p:cNvSpPr/>
          <p:nvPr/>
        </p:nvSpPr>
        <p:spPr>
          <a:xfrm>
            <a:off x="2495600" y="4185084"/>
            <a:ext cx="816091" cy="108012"/>
          </a:xfrm>
          <a:prstGeom prst="rightArrow">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Pfeil nach rechts 12"/>
          <p:cNvSpPr/>
          <p:nvPr/>
        </p:nvSpPr>
        <p:spPr>
          <a:xfrm rot="10800000">
            <a:off x="2777705" y="4611460"/>
            <a:ext cx="816091" cy="108012"/>
          </a:xfrm>
          <a:prstGeom prst="rightArrow">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Pfeil nach rechts 14"/>
          <p:cNvSpPr/>
          <p:nvPr/>
        </p:nvSpPr>
        <p:spPr>
          <a:xfrm rot="5400000">
            <a:off x="7830193" y="5030937"/>
            <a:ext cx="612068" cy="144016"/>
          </a:xfrm>
          <a:prstGeom prst="rightArrow">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Pfeil nach rechts 15"/>
          <p:cNvSpPr/>
          <p:nvPr/>
        </p:nvSpPr>
        <p:spPr>
          <a:xfrm rot="5400000">
            <a:off x="7683177" y="4050071"/>
            <a:ext cx="2538281" cy="144017"/>
          </a:xfrm>
          <a:prstGeom prst="rightArrow">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Abgerundetes Rechteck 4"/>
          <p:cNvSpPr/>
          <p:nvPr/>
        </p:nvSpPr>
        <p:spPr>
          <a:xfrm>
            <a:off x="3383370" y="1904873"/>
            <a:ext cx="5952661" cy="1248055"/>
          </a:xfrm>
          <a:prstGeom prst="round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de-DE" sz="2000" b="1" dirty="0" smtClean="0">
                <a:solidFill>
                  <a:schemeClr val="tx1"/>
                </a:solidFill>
              </a:rPr>
              <a:t>2. Professionelle </a:t>
            </a:r>
            <a:r>
              <a:rPr lang="de-DE" sz="2000" b="1" dirty="0" err="1">
                <a:solidFill>
                  <a:schemeClr val="tx1"/>
                </a:solidFill>
              </a:rPr>
              <a:t>Unterstützer_innen</a:t>
            </a:r>
            <a:endParaRPr lang="de-DE" sz="2000" b="1" dirty="0">
              <a:solidFill>
                <a:schemeClr val="tx1"/>
              </a:solidFill>
            </a:endParaRPr>
          </a:p>
        </p:txBody>
      </p:sp>
      <p:sp>
        <p:nvSpPr>
          <p:cNvPr id="6" name="Abgerundetes Rechteck 5"/>
          <p:cNvSpPr/>
          <p:nvPr/>
        </p:nvSpPr>
        <p:spPr>
          <a:xfrm>
            <a:off x="3385341" y="3284984"/>
            <a:ext cx="5206937" cy="1728192"/>
          </a:xfrm>
          <a:prstGeom prst="round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de-DE" sz="2400" b="1" dirty="0" smtClean="0">
                <a:solidFill>
                  <a:schemeClr val="tx1"/>
                </a:solidFill>
              </a:rPr>
              <a:t>3. Junge </a:t>
            </a:r>
            <a:r>
              <a:rPr lang="de-DE" sz="2400" b="1" dirty="0">
                <a:solidFill>
                  <a:schemeClr val="tx1"/>
                </a:solidFill>
              </a:rPr>
              <a:t>Geflüchtete</a:t>
            </a:r>
          </a:p>
        </p:txBody>
      </p:sp>
      <p:sp>
        <p:nvSpPr>
          <p:cNvPr id="7" name="Abgerundetes Rechteck 6"/>
          <p:cNvSpPr/>
          <p:nvPr/>
        </p:nvSpPr>
        <p:spPr>
          <a:xfrm rot="16200000">
            <a:off x="263352" y="2612911"/>
            <a:ext cx="4464496" cy="480053"/>
          </a:xfrm>
          <a:prstGeom prst="round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tx1"/>
                </a:solidFill>
              </a:rPr>
              <a:t>Ethnografische Beobachtungen</a:t>
            </a:r>
          </a:p>
        </p:txBody>
      </p:sp>
      <p:sp>
        <p:nvSpPr>
          <p:cNvPr id="8" name="Abgerundetes Rechteck 7"/>
          <p:cNvSpPr/>
          <p:nvPr/>
        </p:nvSpPr>
        <p:spPr>
          <a:xfrm>
            <a:off x="3791744" y="3861048"/>
            <a:ext cx="2016224" cy="864096"/>
          </a:xfrm>
          <a:prstGeom prst="round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(Tandem-) Interviews</a:t>
            </a:r>
          </a:p>
          <a:p>
            <a:pPr algn="ctr"/>
            <a:r>
              <a:rPr lang="de-DE" dirty="0">
                <a:solidFill>
                  <a:schemeClr val="tx1"/>
                </a:solidFill>
              </a:rPr>
              <a:t>1. Welle</a:t>
            </a:r>
          </a:p>
        </p:txBody>
      </p:sp>
      <p:sp>
        <p:nvSpPr>
          <p:cNvPr id="9" name="Abgerundetes Rechteck 8"/>
          <p:cNvSpPr/>
          <p:nvPr/>
        </p:nvSpPr>
        <p:spPr>
          <a:xfrm>
            <a:off x="6288021" y="3858333"/>
            <a:ext cx="2016224" cy="864096"/>
          </a:xfrm>
          <a:prstGeom prst="round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(Tandem-) Interviews</a:t>
            </a:r>
          </a:p>
          <a:p>
            <a:pPr algn="ctr"/>
            <a:r>
              <a:rPr lang="de-DE" dirty="0">
                <a:solidFill>
                  <a:schemeClr val="tx1"/>
                </a:solidFill>
              </a:rPr>
              <a:t>2. Welle</a:t>
            </a:r>
          </a:p>
        </p:txBody>
      </p:sp>
      <p:sp>
        <p:nvSpPr>
          <p:cNvPr id="10" name="Abgerundetes Rechteck 9"/>
          <p:cNvSpPr/>
          <p:nvPr/>
        </p:nvSpPr>
        <p:spPr>
          <a:xfrm>
            <a:off x="5231903" y="2252954"/>
            <a:ext cx="2016224" cy="551894"/>
          </a:xfrm>
          <a:prstGeom prst="round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tx1"/>
                </a:solidFill>
              </a:rPr>
              <a:t>Interviews</a:t>
            </a:r>
          </a:p>
        </p:txBody>
      </p:sp>
      <p:sp>
        <p:nvSpPr>
          <p:cNvPr id="17" name="Pfeil nach rechts 16"/>
          <p:cNvSpPr/>
          <p:nvPr/>
        </p:nvSpPr>
        <p:spPr>
          <a:xfrm>
            <a:off x="5855972" y="4239090"/>
            <a:ext cx="384043" cy="90010"/>
          </a:xfrm>
          <a:prstGeom prst="rightArrow">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Abgerundetes Rechteck 10"/>
          <p:cNvSpPr/>
          <p:nvPr/>
        </p:nvSpPr>
        <p:spPr>
          <a:xfrm>
            <a:off x="1594678" y="5689600"/>
            <a:ext cx="8832981" cy="870856"/>
          </a:xfrm>
          <a:prstGeom prst="round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de-DE" sz="2000" dirty="0">
                <a:solidFill>
                  <a:schemeClr val="tx1"/>
                </a:solidFill>
              </a:rPr>
              <a:t>Auswertung</a:t>
            </a:r>
          </a:p>
          <a:p>
            <a:pPr algn="ctr"/>
            <a:r>
              <a:rPr lang="de-DE" sz="2000" dirty="0">
                <a:solidFill>
                  <a:schemeClr val="tx1"/>
                </a:solidFill>
              </a:rPr>
              <a:t>(Sozialreportage)</a:t>
            </a:r>
          </a:p>
        </p:txBody>
      </p:sp>
    </p:spTree>
    <p:extLst>
      <p:ext uri="{BB962C8B-B14F-4D97-AF65-F5344CB8AC3E}">
        <p14:creationId xmlns:p14="http://schemas.microsoft.com/office/powerpoint/2010/main" val="2832774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alpha val="4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946544" y="1108711"/>
            <a:ext cx="4486656" cy="1402260"/>
          </a:xfrm>
        </p:spPr>
        <p:txBody>
          <a:bodyPr>
            <a:normAutofit fontScale="90000"/>
          </a:bodyPr>
          <a:lstStyle/>
          <a:p>
            <a:pPr lvl="0"/>
            <a:r>
              <a:rPr lang="de-DE" b="1" dirty="0"/>
              <a:t>Kontextualisierung: Das Handeln von Professionellen in begrenzenden Settings</a:t>
            </a:r>
            <a:endParaRPr lang="de-DE" dirty="0"/>
          </a:p>
        </p:txBody>
      </p:sp>
      <p:sp>
        <p:nvSpPr>
          <p:cNvPr id="3" name="Inhaltsplatzhalter 2"/>
          <p:cNvSpPr>
            <a:spLocks noGrp="1"/>
          </p:cNvSpPr>
          <p:nvPr>
            <p:ph idx="1"/>
          </p:nvPr>
        </p:nvSpPr>
        <p:spPr/>
        <p:txBody>
          <a:bodyPr/>
          <a:lstStyle/>
          <a:p>
            <a:pPr marL="0" indent="0">
              <a:buNone/>
            </a:pPr>
            <a:endParaRPr lang="de-DE" dirty="0" smtClean="0"/>
          </a:p>
          <a:p>
            <a:pPr marL="0" indent="0">
              <a:buNone/>
            </a:pPr>
            <a:r>
              <a:rPr lang="de-DE" b="1" dirty="0" smtClean="0"/>
              <a:t>Restriktiver Rahmen: Bewusstsein der Sozialarbeitenden für einschränkende Settings (z.B. Zeitvertrag, Überlastung)</a:t>
            </a:r>
          </a:p>
          <a:p>
            <a:endParaRPr lang="de-DE" dirty="0" smtClean="0"/>
          </a:p>
          <a:p>
            <a:pPr marL="0" indent="0">
              <a:buNone/>
            </a:pPr>
            <a:r>
              <a:rPr lang="de-DE" b="1" dirty="0" smtClean="0"/>
              <a:t>Folgen:</a:t>
            </a:r>
          </a:p>
          <a:p>
            <a:r>
              <a:rPr lang="de-DE" i="1" dirty="0"/>
              <a:t>Normalisierung und Anpassung als Erwartung der </a:t>
            </a:r>
            <a:r>
              <a:rPr lang="de-DE" i="1" dirty="0" smtClean="0"/>
              <a:t>Professionellen </a:t>
            </a:r>
            <a:r>
              <a:rPr lang="de-DE" dirty="0" smtClean="0"/>
              <a:t>an </a:t>
            </a:r>
            <a:r>
              <a:rPr lang="de-DE" dirty="0"/>
              <a:t>die </a:t>
            </a:r>
            <a:r>
              <a:rPr lang="de-DE" dirty="0" smtClean="0"/>
              <a:t>Jugendlichen</a:t>
            </a:r>
          </a:p>
          <a:p>
            <a:pPr marL="0" indent="0">
              <a:buNone/>
            </a:pPr>
            <a:endParaRPr lang="de-DE" dirty="0"/>
          </a:p>
          <a:p>
            <a:r>
              <a:rPr lang="de-DE" dirty="0" err="1" smtClean="0"/>
              <a:t>Kulturalisierung</a:t>
            </a:r>
            <a:r>
              <a:rPr lang="de-DE" dirty="0" smtClean="0"/>
              <a:t> als vermeintliche Vereinfachungsstrategie</a:t>
            </a:r>
            <a:br>
              <a:rPr lang="de-DE" dirty="0" smtClean="0"/>
            </a:br>
            <a:endParaRPr lang="de-DE" dirty="0"/>
          </a:p>
        </p:txBody>
      </p:sp>
      <p:sp>
        <p:nvSpPr>
          <p:cNvPr id="4" name="Textplatzhalter 3"/>
          <p:cNvSpPr>
            <a:spLocks noGrp="1"/>
          </p:cNvSpPr>
          <p:nvPr>
            <p:ph type="body" sz="half" idx="2"/>
          </p:nvPr>
        </p:nvSpPr>
        <p:spPr>
          <a:xfrm>
            <a:off x="601218" y="2774731"/>
            <a:ext cx="4831982" cy="3587969"/>
          </a:xfrm>
        </p:spPr>
        <p:txBody>
          <a:bodyPr>
            <a:noAutofit/>
          </a:bodyPr>
          <a:lstStyle/>
          <a:p>
            <a:r>
              <a:rPr lang="de-DE" sz="2400" dirty="0"/>
              <a:t>„</a:t>
            </a:r>
            <a:r>
              <a:rPr lang="ru-RU" sz="2400" dirty="0"/>
              <a:t>Vorher, da war </a:t>
            </a:r>
            <a:r>
              <a:rPr lang="ru-RU" sz="2400" dirty="0" smtClean="0"/>
              <a:t>das</a:t>
            </a:r>
            <a:r>
              <a:rPr lang="de-DE" sz="2400" dirty="0" smtClean="0"/>
              <a:t> </a:t>
            </a:r>
            <a:r>
              <a:rPr lang="ru-RU" sz="2400" dirty="0" smtClean="0"/>
              <a:t>anders, </a:t>
            </a:r>
            <a:r>
              <a:rPr lang="ru-RU" sz="2400" dirty="0"/>
              <a:t>noch vor ein paar Jahren da haben die gesagt, als ich angefangen </a:t>
            </a:r>
            <a:r>
              <a:rPr lang="ru-RU" sz="2400" dirty="0" smtClean="0"/>
              <a:t>habe, </a:t>
            </a:r>
            <a:r>
              <a:rPr lang="ru-RU" sz="2400" dirty="0"/>
              <a:t>da konnten </a:t>
            </a:r>
            <a:r>
              <a:rPr lang="ru-RU" sz="2400" dirty="0" smtClean="0"/>
              <a:t>die</a:t>
            </a:r>
            <a:r>
              <a:rPr lang="de-DE" sz="2400" dirty="0" smtClean="0"/>
              <a:t> </a:t>
            </a:r>
            <a:r>
              <a:rPr lang="ru-RU" sz="2400" dirty="0" smtClean="0"/>
              <a:t>die </a:t>
            </a:r>
            <a:r>
              <a:rPr lang="ru-RU" sz="2400" dirty="0"/>
              <a:t>Schüler wirklich an die Hand nehmen. Und mehr Zeit und konnten jemand dazu stellen. Die sagen </a:t>
            </a:r>
            <a:r>
              <a:rPr lang="ru-RU" sz="2400" dirty="0" smtClean="0"/>
              <a:t>in </a:t>
            </a:r>
            <a:r>
              <a:rPr lang="ru-RU" sz="2400" dirty="0"/>
              <a:t>dem Konkurrenzkampf der heute herrscht, haben sie die Möglichkeit in der Form nicht mehr</a:t>
            </a:r>
            <a:r>
              <a:rPr lang="ru-RU" sz="2400" dirty="0" smtClean="0"/>
              <a:t>.</a:t>
            </a:r>
            <a:r>
              <a:rPr lang="de-DE" sz="2400" dirty="0" smtClean="0"/>
              <a:t>“  </a:t>
            </a:r>
            <a:r>
              <a:rPr lang="de-DE" sz="2000" dirty="0" smtClean="0"/>
              <a:t>(Schulsozialarbeiterin)</a:t>
            </a:r>
            <a:endParaRPr lang="de-DE" sz="2000" dirty="0">
              <a:solidFill>
                <a:srgbClr val="FF0000"/>
              </a:solidFill>
            </a:endParaRPr>
          </a:p>
        </p:txBody>
      </p:sp>
      <p:sp>
        <p:nvSpPr>
          <p:cNvPr id="5" name="Fußzeilenplatzhalter 4"/>
          <p:cNvSpPr>
            <a:spLocks noGrp="1"/>
          </p:cNvSpPr>
          <p:nvPr>
            <p:ph type="ftr" sz="quarter" idx="11"/>
          </p:nvPr>
        </p:nvSpPr>
        <p:spPr/>
        <p:txBody>
          <a:bodyPr/>
          <a:lstStyle/>
          <a:p>
            <a:endParaRPr lang="en-US" dirty="0"/>
          </a:p>
        </p:txBody>
      </p:sp>
      <p:sp>
        <p:nvSpPr>
          <p:cNvPr id="6" name="Foliennummernplatzhalter 5"/>
          <p:cNvSpPr>
            <a:spLocks noGrp="1"/>
          </p:cNvSpPr>
          <p:nvPr>
            <p:ph type="sldNum" sz="quarter" idx="12"/>
          </p:nvPr>
        </p:nvSpPr>
        <p:spPr/>
        <p:txBody>
          <a:bodyPr/>
          <a:lstStyle/>
          <a:p>
            <a:fld id="{8A7A6979-0714-4377-B894-6BE4C2D6E202}" type="slidenum">
              <a:rPr lang="en-US" smtClean="0"/>
              <a:t>5</a:t>
            </a:fld>
            <a:endParaRPr lang="en-US" dirty="0"/>
          </a:p>
        </p:txBody>
      </p:sp>
    </p:spTree>
    <p:extLst>
      <p:ext uri="{BB962C8B-B14F-4D97-AF65-F5344CB8AC3E}">
        <p14:creationId xmlns:p14="http://schemas.microsoft.com/office/powerpoint/2010/main" val="3572955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49943" y="1175658"/>
            <a:ext cx="5094513" cy="2209668"/>
          </a:xfrm>
        </p:spPr>
        <p:txBody>
          <a:bodyPr>
            <a:normAutofit/>
          </a:bodyPr>
          <a:lstStyle/>
          <a:p>
            <a:r>
              <a:rPr lang="de-DE" b="1" dirty="0" smtClean="0"/>
              <a:t>Orientierungen </a:t>
            </a:r>
            <a:r>
              <a:rPr lang="de-DE" b="1" dirty="0" smtClean="0"/>
              <a:t>junger Geflüchteter</a:t>
            </a:r>
            <a:br>
              <a:rPr lang="de-DE" b="1" dirty="0" smtClean="0"/>
            </a:br>
            <a:r>
              <a:rPr lang="de-DE" dirty="0"/>
              <a:t/>
            </a:r>
            <a:br>
              <a:rPr lang="de-DE" dirty="0"/>
            </a:br>
            <a:r>
              <a:rPr lang="de-DE" dirty="0" smtClean="0"/>
              <a:t>1. Setting Erstunterkunft</a:t>
            </a:r>
            <a:endParaRPr lang="de-DE" dirty="0"/>
          </a:p>
        </p:txBody>
      </p:sp>
      <p:sp>
        <p:nvSpPr>
          <p:cNvPr id="3" name="Inhaltsplatzhalter 2"/>
          <p:cNvSpPr>
            <a:spLocks noGrp="1"/>
          </p:cNvSpPr>
          <p:nvPr>
            <p:ph idx="1"/>
          </p:nvPr>
        </p:nvSpPr>
        <p:spPr/>
        <p:txBody>
          <a:bodyPr/>
          <a:lstStyle/>
          <a:p>
            <a:pPr marL="0" indent="0">
              <a:buNone/>
            </a:pPr>
            <a:endParaRPr lang="de-DE" dirty="0"/>
          </a:p>
          <a:p>
            <a:pPr lvl="0"/>
            <a:r>
              <a:rPr lang="de-DE" b="1" dirty="0" smtClean="0"/>
              <a:t>Orientierungstätigkeit </a:t>
            </a:r>
            <a:r>
              <a:rPr lang="de-DE" b="1" dirty="0"/>
              <a:t>um den eigenen Weg zu </a:t>
            </a:r>
            <a:r>
              <a:rPr lang="de-DE" b="1" dirty="0" smtClean="0"/>
              <a:t>finden</a:t>
            </a:r>
          </a:p>
          <a:p>
            <a:pPr marL="0" lvl="0" indent="0">
              <a:buNone/>
            </a:pPr>
            <a:endParaRPr lang="de-DE" dirty="0"/>
          </a:p>
          <a:p>
            <a:pPr lvl="0"/>
            <a:r>
              <a:rPr lang="de-DE" b="1" dirty="0"/>
              <a:t>Warten – eine passive Haltung wird zur Lebensorientierung</a:t>
            </a:r>
            <a:endParaRPr lang="de-DE" dirty="0"/>
          </a:p>
          <a:p>
            <a:endParaRPr lang="de-DE" dirty="0"/>
          </a:p>
          <a:p>
            <a:pPr marL="0" indent="0">
              <a:buNone/>
            </a:pPr>
            <a:endParaRPr lang="de-DE" dirty="0" smtClean="0"/>
          </a:p>
          <a:p>
            <a:pPr marL="0" indent="0">
              <a:buNone/>
            </a:pPr>
            <a:r>
              <a:rPr lang="de-DE" dirty="0" smtClean="0"/>
              <a:t/>
            </a:r>
            <a:br>
              <a:rPr lang="de-DE" dirty="0" smtClean="0"/>
            </a:br>
            <a:endParaRPr lang="de-DE" dirty="0"/>
          </a:p>
        </p:txBody>
      </p:sp>
      <p:sp>
        <p:nvSpPr>
          <p:cNvPr id="4" name="Textplatzhalter 3"/>
          <p:cNvSpPr>
            <a:spLocks noGrp="1"/>
          </p:cNvSpPr>
          <p:nvPr>
            <p:ph type="body" sz="half" idx="2"/>
          </p:nvPr>
        </p:nvSpPr>
        <p:spPr>
          <a:xfrm>
            <a:off x="1115568" y="3549918"/>
            <a:ext cx="3794760" cy="2429968"/>
          </a:xfrm>
        </p:spPr>
        <p:txBody>
          <a:bodyPr>
            <a:normAutofit/>
          </a:bodyPr>
          <a:lstStyle/>
          <a:p>
            <a:pPr algn="l"/>
            <a:endParaRPr lang="de-DE" sz="2400" b="1" dirty="0" smtClean="0"/>
          </a:p>
          <a:p>
            <a:pPr algn="l"/>
            <a:r>
              <a:rPr lang="de-DE" sz="2400" b="1" dirty="0" smtClean="0"/>
              <a:t>Amir</a:t>
            </a:r>
            <a:r>
              <a:rPr lang="de-DE" sz="2400" b="1" dirty="0"/>
              <a:t> </a:t>
            </a:r>
            <a:r>
              <a:rPr lang="de-DE" sz="2400" b="1" dirty="0" smtClean="0"/>
              <a:t>20 Jahre alt aus Syrien</a:t>
            </a:r>
          </a:p>
          <a:p>
            <a:pPr algn="l"/>
            <a:r>
              <a:rPr lang="de-DE" sz="2400" b="1" dirty="0" smtClean="0"/>
              <a:t>Mustafa </a:t>
            </a:r>
            <a:r>
              <a:rPr lang="de-DE" sz="2400" b="1" dirty="0"/>
              <a:t>21 Jahre alt </a:t>
            </a:r>
            <a:r>
              <a:rPr lang="de-DE" sz="2400" b="1" dirty="0" smtClean="0"/>
              <a:t> aus Syrien</a:t>
            </a:r>
            <a:endParaRPr lang="de-DE" sz="2400" b="1" dirty="0"/>
          </a:p>
        </p:txBody>
      </p:sp>
      <p:sp>
        <p:nvSpPr>
          <p:cNvPr id="5" name="Fußzeilenplatzhalter 4"/>
          <p:cNvSpPr>
            <a:spLocks noGrp="1"/>
          </p:cNvSpPr>
          <p:nvPr>
            <p:ph type="ftr" sz="quarter" idx="11"/>
          </p:nvPr>
        </p:nvSpPr>
        <p:spPr/>
        <p:txBody>
          <a:bodyPr/>
          <a:lstStyle/>
          <a:p>
            <a:endParaRPr lang="en-US" dirty="0"/>
          </a:p>
        </p:txBody>
      </p:sp>
      <p:sp>
        <p:nvSpPr>
          <p:cNvPr id="6" name="Foliennummernplatzhalter 5"/>
          <p:cNvSpPr>
            <a:spLocks noGrp="1"/>
          </p:cNvSpPr>
          <p:nvPr>
            <p:ph type="sldNum" sz="quarter" idx="12"/>
          </p:nvPr>
        </p:nvSpPr>
        <p:spPr/>
        <p:txBody>
          <a:bodyPr/>
          <a:lstStyle/>
          <a:p>
            <a:fld id="{8A7A6979-0714-4377-B894-6BE4C2D6E202}" type="slidenum">
              <a:rPr lang="en-US" smtClean="0"/>
              <a:t>6</a:t>
            </a:fld>
            <a:endParaRPr lang="en-US" dirty="0"/>
          </a:p>
        </p:txBody>
      </p:sp>
    </p:spTree>
    <p:extLst>
      <p:ext uri="{BB962C8B-B14F-4D97-AF65-F5344CB8AC3E}">
        <p14:creationId xmlns:p14="http://schemas.microsoft.com/office/powerpoint/2010/main" val="3782190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DE" dirty="0" smtClean="0"/>
              <a:t>Formen von Lebensorientierung</a:t>
            </a:r>
            <a:endParaRPr lang="de-DE" dirty="0"/>
          </a:p>
        </p:txBody>
      </p:sp>
      <p:sp>
        <p:nvSpPr>
          <p:cNvPr id="6" name="Inhaltsplatzhalter 5"/>
          <p:cNvSpPr>
            <a:spLocks noGrp="1"/>
          </p:cNvSpPr>
          <p:nvPr>
            <p:ph idx="1"/>
          </p:nvPr>
        </p:nvSpPr>
        <p:spPr/>
        <p:txBody>
          <a:bodyPr>
            <a:normAutofit/>
          </a:bodyPr>
          <a:lstStyle/>
          <a:p>
            <a:pPr marL="0" indent="0">
              <a:buNone/>
            </a:pPr>
            <a:r>
              <a:rPr lang="de-DE" sz="2400" b="1" dirty="0"/>
              <a:t>Amir: </a:t>
            </a:r>
            <a:r>
              <a:rPr lang="de-DE" sz="2400" b="1" i="1" dirty="0"/>
              <a:t>„Ja, aber [so] ist das im Leben. Im Leben nie Stopp. Muss man wieder studieren, arbeiten.“</a:t>
            </a:r>
            <a:r>
              <a:rPr lang="de-DE" sz="2400" i="1" dirty="0"/>
              <a:t> </a:t>
            </a:r>
            <a:endParaRPr lang="de-DE" sz="2400" i="1" dirty="0" smtClean="0"/>
          </a:p>
          <a:p>
            <a:pPr marL="0" indent="0">
              <a:buNone/>
            </a:pPr>
            <a:endParaRPr lang="de-DE" sz="2400" i="1" dirty="0"/>
          </a:p>
          <a:p>
            <a:pPr marL="0" indent="0">
              <a:buNone/>
            </a:pPr>
            <a:r>
              <a:rPr lang="de-DE" sz="2400" b="1" dirty="0"/>
              <a:t>Mustafa</a:t>
            </a:r>
            <a:r>
              <a:rPr lang="de-DE" sz="2400" dirty="0"/>
              <a:t>: </a:t>
            </a:r>
            <a:r>
              <a:rPr lang="de-DE" sz="2400" b="1" i="1" dirty="0"/>
              <a:t>„Ich kann nicht machen </a:t>
            </a:r>
            <a:r>
              <a:rPr lang="de-DE" sz="2400" b="1" i="1" dirty="0" smtClean="0"/>
              <a:t>irgendwas... </a:t>
            </a:r>
            <a:r>
              <a:rPr lang="de-DE" sz="2400" b="1" i="1" dirty="0"/>
              <a:t>Warten.“</a:t>
            </a:r>
            <a:endParaRPr lang="de-DE" sz="2400" dirty="0"/>
          </a:p>
          <a:p>
            <a:pPr marL="0" indent="0">
              <a:buNone/>
            </a:pPr>
            <a:endParaRPr lang="de-DE" sz="2400" dirty="0"/>
          </a:p>
          <a:p>
            <a:pPr marL="0" indent="0">
              <a:buNone/>
            </a:pPr>
            <a:endParaRPr lang="de-DE" sz="2400" dirty="0">
              <a:solidFill>
                <a:srgbClr val="FF0000"/>
              </a:solidFill>
            </a:endParaRPr>
          </a:p>
        </p:txBody>
      </p:sp>
    </p:spTree>
    <p:extLst>
      <p:ext uri="{BB962C8B-B14F-4D97-AF65-F5344CB8AC3E}">
        <p14:creationId xmlns:p14="http://schemas.microsoft.com/office/powerpoint/2010/main" val="4066505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04672" y="1175658"/>
            <a:ext cx="4486656" cy="2209668"/>
          </a:xfrm>
        </p:spPr>
        <p:txBody>
          <a:bodyPr/>
          <a:lstStyle/>
          <a:p>
            <a:r>
              <a:rPr lang="de-DE" dirty="0" smtClean="0"/>
              <a:t>Orientierungsformen junger Geflüchteter</a:t>
            </a:r>
            <a:br>
              <a:rPr lang="de-DE" dirty="0" smtClean="0"/>
            </a:br>
            <a:r>
              <a:rPr lang="de-DE" dirty="0"/>
              <a:t/>
            </a:r>
            <a:br>
              <a:rPr lang="de-DE" dirty="0"/>
            </a:br>
            <a:r>
              <a:rPr lang="de-DE" dirty="0" smtClean="0"/>
              <a:t>2. Setting Wohngruppe/ Wohnheim</a:t>
            </a:r>
            <a:endParaRPr lang="de-DE" dirty="0"/>
          </a:p>
        </p:txBody>
      </p:sp>
      <p:sp>
        <p:nvSpPr>
          <p:cNvPr id="3" name="Inhaltsplatzhalter 2"/>
          <p:cNvSpPr>
            <a:spLocks noGrp="1"/>
          </p:cNvSpPr>
          <p:nvPr>
            <p:ph idx="1"/>
          </p:nvPr>
        </p:nvSpPr>
        <p:spPr>
          <a:xfrm>
            <a:off x="6678023" y="775644"/>
            <a:ext cx="4815840" cy="5248656"/>
          </a:xfrm>
        </p:spPr>
        <p:txBody>
          <a:bodyPr/>
          <a:lstStyle/>
          <a:p>
            <a:pPr marL="0" indent="0">
              <a:buNone/>
            </a:pPr>
            <a:r>
              <a:rPr lang="de-DE" dirty="0" smtClean="0"/>
              <a:t>Ein Tandeminterview mit zwei jungen unbegleiteten Geflüchteten in der Wohngruppe</a:t>
            </a:r>
          </a:p>
          <a:p>
            <a:pPr marL="0" indent="0">
              <a:buNone/>
            </a:pPr>
            <a:r>
              <a:rPr lang="de-DE" dirty="0" smtClean="0"/>
              <a:t>und einem Interview im Wohnheim</a:t>
            </a:r>
          </a:p>
          <a:p>
            <a:pPr marL="0" indent="0">
              <a:buNone/>
            </a:pPr>
            <a:endParaRPr lang="de-DE" dirty="0"/>
          </a:p>
          <a:p>
            <a:pPr marL="0" indent="0">
              <a:buNone/>
            </a:pPr>
            <a:r>
              <a:rPr lang="de-DE" sz="2400" b="1" i="1" dirty="0">
                <a:latin typeface="Arial" panose="020B0604020202020204" pitchFamily="34" charset="0"/>
                <a:cs typeface="Arial" panose="020B0604020202020204" pitchFamily="34" charset="0"/>
              </a:rPr>
              <a:t>Integration durch „Helfen“ als scheinbare </a:t>
            </a:r>
            <a:r>
              <a:rPr lang="de-DE" sz="2400" b="1" i="1" dirty="0" smtClean="0">
                <a:latin typeface="Arial" panose="020B0604020202020204" pitchFamily="34" charset="0"/>
                <a:cs typeface="Arial" panose="020B0604020202020204" pitchFamily="34" charset="0"/>
              </a:rPr>
              <a:t>Anpassung</a:t>
            </a:r>
          </a:p>
          <a:p>
            <a:pPr marL="0" indent="0">
              <a:buNone/>
            </a:pPr>
            <a:endParaRPr lang="de-DE" sz="2400" b="1" i="1" dirty="0">
              <a:latin typeface="Arial" panose="020B0604020202020204" pitchFamily="34" charset="0"/>
              <a:cs typeface="Arial" panose="020B0604020202020204" pitchFamily="34" charset="0"/>
            </a:endParaRPr>
          </a:p>
          <a:p>
            <a:pPr marL="0" lvl="0" indent="0">
              <a:buNone/>
            </a:pPr>
            <a:r>
              <a:rPr lang="de-DE" sz="2400" b="1" i="1" dirty="0">
                <a:latin typeface="Arial" panose="020B0604020202020204" pitchFamily="34" charset="0"/>
                <a:cs typeface="Arial" panose="020B0604020202020204" pitchFamily="34" charset="0"/>
              </a:rPr>
              <a:t>Kritik an Diskriminierung durch </a:t>
            </a:r>
            <a:r>
              <a:rPr lang="de-DE" sz="2400" b="1" i="1" dirty="0" smtClean="0">
                <a:latin typeface="Arial" panose="020B0604020202020204" pitchFamily="34" charset="0"/>
                <a:cs typeface="Arial" panose="020B0604020202020204" pitchFamily="34" charset="0"/>
              </a:rPr>
              <a:t>Anpassungsimperative</a:t>
            </a:r>
            <a:endParaRPr lang="de-DE" sz="2400" dirty="0">
              <a:latin typeface="Arial" panose="020B0604020202020204" pitchFamily="34" charset="0"/>
              <a:cs typeface="Arial" panose="020B0604020202020204" pitchFamily="34" charset="0"/>
            </a:endParaRPr>
          </a:p>
          <a:p>
            <a:pPr marL="0" indent="0">
              <a:buNone/>
            </a:pPr>
            <a:endParaRPr lang="de-DE" dirty="0"/>
          </a:p>
          <a:p>
            <a:pPr marL="0" indent="0">
              <a:buNone/>
            </a:pPr>
            <a:endParaRPr lang="de-DE" dirty="0"/>
          </a:p>
        </p:txBody>
      </p:sp>
      <p:sp>
        <p:nvSpPr>
          <p:cNvPr id="4" name="Textplatzhalter 3"/>
          <p:cNvSpPr>
            <a:spLocks noGrp="1"/>
          </p:cNvSpPr>
          <p:nvPr>
            <p:ph type="body" sz="half" idx="2"/>
          </p:nvPr>
        </p:nvSpPr>
        <p:spPr>
          <a:xfrm>
            <a:off x="1115568" y="3549917"/>
            <a:ext cx="3794760" cy="2415453"/>
          </a:xfrm>
        </p:spPr>
        <p:txBody>
          <a:bodyPr>
            <a:normAutofit fontScale="92500" lnSpcReduction="10000"/>
          </a:bodyPr>
          <a:lstStyle/>
          <a:p>
            <a:endParaRPr lang="de-DE" b="1" i="1" dirty="0" smtClean="0"/>
          </a:p>
          <a:p>
            <a:pPr algn="l"/>
            <a:r>
              <a:rPr lang="de-DE" sz="2200" b="1" i="1" dirty="0" smtClean="0"/>
              <a:t>Musa 17 Jahre  alt aus Somalia</a:t>
            </a:r>
          </a:p>
          <a:p>
            <a:pPr algn="l"/>
            <a:r>
              <a:rPr lang="de-DE" sz="2200" b="1" i="1" dirty="0" err="1" smtClean="0"/>
              <a:t>Moha</a:t>
            </a:r>
            <a:r>
              <a:rPr lang="de-DE" sz="2200" b="1" i="1" dirty="0" smtClean="0"/>
              <a:t> 15 Jahre alt aus dem Sudan</a:t>
            </a:r>
          </a:p>
          <a:p>
            <a:pPr algn="l"/>
            <a:r>
              <a:rPr lang="de-DE" sz="2200" b="1" i="1" dirty="0" smtClean="0"/>
              <a:t>Resch 17 Jahre alt aus  Afghanistan</a:t>
            </a:r>
            <a:endParaRPr lang="de-DE" sz="2200" dirty="0"/>
          </a:p>
          <a:p>
            <a:endParaRPr lang="de-DE" dirty="0"/>
          </a:p>
        </p:txBody>
      </p:sp>
      <p:sp>
        <p:nvSpPr>
          <p:cNvPr id="5" name="Fußzeilenplatzhalter 4"/>
          <p:cNvSpPr>
            <a:spLocks noGrp="1"/>
          </p:cNvSpPr>
          <p:nvPr>
            <p:ph type="ftr" sz="quarter" idx="11"/>
          </p:nvPr>
        </p:nvSpPr>
        <p:spPr/>
        <p:txBody>
          <a:bodyPr/>
          <a:lstStyle/>
          <a:p>
            <a:endParaRPr lang="en-US" dirty="0"/>
          </a:p>
        </p:txBody>
      </p:sp>
      <p:sp>
        <p:nvSpPr>
          <p:cNvPr id="6" name="Foliennummernplatzhalter 5"/>
          <p:cNvSpPr>
            <a:spLocks noGrp="1"/>
          </p:cNvSpPr>
          <p:nvPr>
            <p:ph type="sldNum" sz="quarter" idx="12"/>
          </p:nvPr>
        </p:nvSpPr>
        <p:spPr/>
        <p:txBody>
          <a:bodyPr/>
          <a:lstStyle/>
          <a:p>
            <a:fld id="{8A7A6979-0714-4377-B894-6BE4C2D6E202}" type="slidenum">
              <a:rPr lang="en-US" smtClean="0"/>
              <a:t>8</a:t>
            </a:fld>
            <a:endParaRPr lang="en-US" dirty="0"/>
          </a:p>
        </p:txBody>
      </p:sp>
    </p:spTree>
    <p:extLst>
      <p:ext uri="{BB962C8B-B14F-4D97-AF65-F5344CB8AC3E}">
        <p14:creationId xmlns:p14="http://schemas.microsoft.com/office/powerpoint/2010/main" val="534081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31136" y="964692"/>
            <a:ext cx="7729728" cy="1763994"/>
          </a:xfrm>
        </p:spPr>
        <p:txBody>
          <a:bodyPr/>
          <a:lstStyle/>
          <a:p>
            <a:r>
              <a:rPr lang="de-DE" dirty="0" smtClean="0"/>
              <a:t>Orientierungsprozesse im Setting Wohnheim</a:t>
            </a:r>
            <a:endParaRPr lang="de-DE" dirty="0"/>
          </a:p>
        </p:txBody>
      </p:sp>
      <p:sp>
        <p:nvSpPr>
          <p:cNvPr id="3" name="Inhaltsplatzhalter 2"/>
          <p:cNvSpPr>
            <a:spLocks noGrp="1"/>
          </p:cNvSpPr>
          <p:nvPr>
            <p:ph idx="1"/>
          </p:nvPr>
        </p:nvSpPr>
        <p:spPr>
          <a:xfrm>
            <a:off x="2231136" y="3135086"/>
            <a:ext cx="7729728" cy="2604941"/>
          </a:xfrm>
        </p:spPr>
        <p:txBody>
          <a:bodyPr>
            <a:normAutofit fontScale="92500" lnSpcReduction="10000"/>
          </a:bodyPr>
          <a:lstStyle/>
          <a:p>
            <a:pPr marL="0" indent="0">
              <a:buNone/>
            </a:pPr>
            <a:r>
              <a:rPr lang="de-DE" sz="2400" b="1" i="1" dirty="0"/>
              <a:t>Musa: Ja, weil wir sind hier und die Leute aus Deutschland helfen uns und so wollen wir auch den anderen Leuten helfen </a:t>
            </a:r>
            <a:r>
              <a:rPr lang="de-DE" sz="2000" b="1" i="1" dirty="0"/>
              <a:t>.</a:t>
            </a:r>
          </a:p>
          <a:p>
            <a:pPr marL="0" indent="0">
              <a:buNone/>
            </a:pPr>
            <a:r>
              <a:rPr lang="de-DE" sz="2400" b="1" i="1" dirty="0" err="1"/>
              <a:t>Moha</a:t>
            </a:r>
            <a:r>
              <a:rPr lang="de-DE" sz="2400" b="1" i="1" dirty="0"/>
              <a:t>: ja, wir wollen anderen Leuten helfen</a:t>
            </a:r>
            <a:endParaRPr lang="de-DE" sz="2400" dirty="0"/>
          </a:p>
          <a:p>
            <a:pPr marL="0" indent="0">
              <a:buNone/>
            </a:pPr>
            <a:endParaRPr lang="de-DE" sz="2000" dirty="0"/>
          </a:p>
          <a:p>
            <a:pPr marL="0" indent="0">
              <a:buNone/>
            </a:pPr>
            <a:r>
              <a:rPr lang="de-DE" sz="2400" b="1" i="1" dirty="0" err="1" smtClean="0"/>
              <a:t>Rash</a:t>
            </a:r>
            <a:r>
              <a:rPr lang="de-DE" sz="2400" b="1" i="1" dirty="0"/>
              <a:t>: „Die Vorstellung über </a:t>
            </a:r>
            <a:r>
              <a:rPr lang="de-DE" sz="2400" b="1" i="1" u="sng" dirty="0"/>
              <a:t>die</a:t>
            </a:r>
            <a:r>
              <a:rPr lang="de-DE" sz="2400" b="1" i="1" dirty="0"/>
              <a:t> Flüchtlinge ist nicht, was ich bin.“</a:t>
            </a:r>
            <a:endParaRPr lang="de-DE" sz="2400" dirty="0"/>
          </a:p>
          <a:p>
            <a:endParaRPr lang="de-DE" sz="2000" dirty="0" smtClean="0"/>
          </a:p>
        </p:txBody>
      </p:sp>
      <p:sp>
        <p:nvSpPr>
          <p:cNvPr id="4" name="Fußzeilenplatzhalter 3"/>
          <p:cNvSpPr>
            <a:spLocks noGrp="1"/>
          </p:cNvSpPr>
          <p:nvPr>
            <p:ph type="ftr" sz="quarter" idx="11"/>
          </p:nvPr>
        </p:nvSpPr>
        <p:spPr/>
        <p:txBody>
          <a:bodyPr/>
          <a:lstStyle/>
          <a:p>
            <a:endParaRPr lang="en-US" dirty="0"/>
          </a:p>
        </p:txBody>
      </p:sp>
      <p:sp>
        <p:nvSpPr>
          <p:cNvPr id="5" name="Foliennummernplatzhalter 4"/>
          <p:cNvSpPr>
            <a:spLocks noGrp="1"/>
          </p:cNvSpPr>
          <p:nvPr>
            <p:ph type="sldNum" sz="quarter" idx="12"/>
          </p:nvPr>
        </p:nvSpPr>
        <p:spPr/>
        <p:txBody>
          <a:bodyPr/>
          <a:lstStyle/>
          <a:p>
            <a:fld id="{8A7A6979-0714-4377-B894-6BE4C2D6E202}" type="slidenum">
              <a:rPr lang="en-US" smtClean="0"/>
              <a:pPr/>
              <a:t>9</a:t>
            </a:fld>
            <a:endParaRPr lang="en-US" dirty="0"/>
          </a:p>
        </p:txBody>
      </p:sp>
    </p:spTree>
    <p:extLst>
      <p:ext uri="{BB962C8B-B14F-4D97-AF65-F5344CB8AC3E}">
        <p14:creationId xmlns:p14="http://schemas.microsoft.com/office/powerpoint/2010/main" val="2727329916"/>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xmlns="" name="Parcel" id="{8BEC4385-4EB9-4D53-BFB5-0EA123736B6D}" vid="{4DB32801-28C0-48B0-8C1D-A9A58613615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TM10001115[[fn=Paket]]</Template>
  <TotalTime>0</TotalTime>
  <Words>1285</Words>
  <Application>Microsoft Office PowerPoint</Application>
  <PresentationFormat>Benutzerdefiniert</PresentationFormat>
  <Paragraphs>158</Paragraphs>
  <Slides>16</Slides>
  <Notes>15</Notes>
  <HiddenSlides>0</HiddenSlides>
  <MMClips>0</MMClips>
  <ScaleCrop>false</ScaleCrop>
  <HeadingPairs>
    <vt:vector size="4" baseType="variant">
      <vt:variant>
        <vt:lpstr>Design</vt:lpstr>
      </vt:variant>
      <vt:variant>
        <vt:i4>1</vt:i4>
      </vt:variant>
      <vt:variant>
        <vt:lpstr>Folientitel</vt:lpstr>
      </vt:variant>
      <vt:variant>
        <vt:i4>16</vt:i4>
      </vt:variant>
    </vt:vector>
  </HeadingPairs>
  <TitlesOfParts>
    <vt:vector size="17" baseType="lpstr">
      <vt:lpstr>Parcel</vt:lpstr>
      <vt:lpstr>Zwischen Anpassung und Widerstand - Orientierungen Junger geflüchteter im Übergang  ein Projekt der Tübinger Forschungsgruppe, </vt:lpstr>
      <vt:lpstr>Der theoretische Rahmen</vt:lpstr>
      <vt:lpstr>Zentrale Fragestellungen des Forschungsprojekts</vt:lpstr>
      <vt:lpstr>PowerPoint-Präsentation</vt:lpstr>
      <vt:lpstr>Kontextualisierung: Das Handeln von Professionellen in begrenzenden Settings</vt:lpstr>
      <vt:lpstr>Orientierungen junger Geflüchteter  1. Setting Erstunterkunft</vt:lpstr>
      <vt:lpstr>Formen von Lebensorientierung</vt:lpstr>
      <vt:lpstr>Orientierungsformen junger Geflüchteter  2. Setting Wohngruppe/ Wohnheim</vt:lpstr>
      <vt:lpstr>Orientierungsprozesse im Setting Wohnheim</vt:lpstr>
      <vt:lpstr>Orientierungsformen junger Geflüchteter  3. Setting Stadt</vt:lpstr>
      <vt:lpstr>Orientierungsprozesse im Setting freie Wohngemeinschaft</vt:lpstr>
      <vt:lpstr>Orientierungsformen junger Geflüchteter  4. Setting Berufsschule</vt:lpstr>
      <vt:lpstr>Orientierungsprozesse im Setting Berufsschule </vt:lpstr>
      <vt:lpstr>Der gesellschaftliche Kontext als Behinderung </vt:lpstr>
      <vt:lpstr>Fazit </vt:lpstr>
      <vt:lpstr>Diskussion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Junge geflüchtete im Übergang in die Arbeitswelt</dc:title>
  <dc:creator>Johanna Bröse</dc:creator>
  <cp:lastModifiedBy>Josef</cp:lastModifiedBy>
  <cp:revision>136</cp:revision>
  <cp:lastPrinted>2019-05-03T18:04:44Z</cp:lastPrinted>
  <dcterms:created xsi:type="dcterms:W3CDTF">2017-02-12T17:17:13Z</dcterms:created>
  <dcterms:modified xsi:type="dcterms:W3CDTF">2019-05-03T18:08:18Z</dcterms:modified>
</cp:coreProperties>
</file>