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85" r:id="rId2"/>
    <p:sldId id="427" r:id="rId3"/>
    <p:sldId id="410" r:id="rId4"/>
    <p:sldId id="419" r:id="rId5"/>
    <p:sldId id="420" r:id="rId6"/>
    <p:sldId id="421" r:id="rId7"/>
    <p:sldId id="422" r:id="rId8"/>
    <p:sldId id="425" r:id="rId9"/>
    <p:sldId id="424" r:id="rId10"/>
    <p:sldId id="426" r:id="rId11"/>
    <p:sldId id="418" r:id="rId12"/>
    <p:sldId id="415" r:id="rId13"/>
    <p:sldId id="428" r:id="rId14"/>
    <p:sldId id="414" r:id="rId15"/>
    <p:sldId id="411" r:id="rId16"/>
    <p:sldId id="412" r:id="rId17"/>
    <p:sldId id="413" r:id="rId18"/>
    <p:sldId id="408" r:id="rId19"/>
    <p:sldId id="409" r:id="rId20"/>
    <p:sldId id="296" r:id="rId21"/>
  </p:sldIdLst>
  <p:sldSz cx="10080625" cy="7559675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6" userDrawn="1">
          <p15:clr>
            <a:srgbClr val="A4A3A4"/>
          </p15:clr>
        </p15:guide>
        <p15:guide id="2" pos="20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90664" autoAdjust="0"/>
  </p:normalViewPr>
  <p:slideViewPr>
    <p:cSldViewPr>
      <p:cViewPr varScale="1">
        <p:scale>
          <a:sx n="62" d="100"/>
          <a:sy n="62" d="100"/>
        </p:scale>
        <p:origin x="133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6"/>
        <p:guide pos="20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7059" cy="513630"/>
          </a:xfrm>
          <a:prstGeom prst="rect">
            <a:avLst/>
          </a:prstGeom>
        </p:spPr>
        <p:txBody>
          <a:bodyPr vert="horz" lIns="86836" tIns="43418" rIns="86836" bIns="43418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0752" y="2"/>
            <a:ext cx="3077059" cy="513630"/>
          </a:xfrm>
          <a:prstGeom prst="rect">
            <a:avLst/>
          </a:prstGeom>
        </p:spPr>
        <p:txBody>
          <a:bodyPr vert="horz" lIns="86836" tIns="43418" rIns="86836" bIns="43418" rtlCol="0"/>
          <a:lstStyle>
            <a:lvl1pPr algn="r">
              <a:defRPr sz="1100"/>
            </a:lvl1pPr>
          </a:lstStyle>
          <a:p>
            <a:fld id="{5134C6CB-3CD1-466A-BB1B-C7E2124FE4C6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0983"/>
            <a:ext cx="3077059" cy="513630"/>
          </a:xfrm>
          <a:prstGeom prst="rect">
            <a:avLst/>
          </a:prstGeom>
        </p:spPr>
        <p:txBody>
          <a:bodyPr vert="horz" lIns="86836" tIns="43418" rIns="86836" bIns="43418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0752" y="9720983"/>
            <a:ext cx="3077059" cy="513630"/>
          </a:xfrm>
          <a:prstGeom prst="rect">
            <a:avLst/>
          </a:prstGeom>
        </p:spPr>
        <p:txBody>
          <a:bodyPr vert="horz" lIns="86836" tIns="43418" rIns="86836" bIns="43418" rtlCol="0" anchor="b"/>
          <a:lstStyle>
            <a:lvl1pPr algn="r">
              <a:defRPr sz="1100"/>
            </a:lvl1pPr>
          </a:lstStyle>
          <a:p>
            <a:fld id="{A7A7933E-3486-4CF4-A8D5-B791055E56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875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2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836" tIns="43418" rIns="86836" bIns="4341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2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836" tIns="43418" rIns="86836" bIns="4341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2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836" tIns="43418" rIns="86836" bIns="4341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2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836" tIns="43418" rIns="86836" bIns="4341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2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836" tIns="43418" rIns="86836" bIns="4341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5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77875"/>
            <a:ext cx="510540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09633" y="4861253"/>
            <a:ext cx="5671092" cy="45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3072587" cy="502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25135" algn="l"/>
                <a:tab pos="851777" algn="l"/>
                <a:tab pos="1278420" algn="l"/>
                <a:tab pos="1705064" algn="l"/>
                <a:tab pos="2131704" algn="l"/>
                <a:tab pos="2558347" algn="l"/>
                <a:tab pos="2984989" algn="l"/>
                <a:tab pos="3411633" algn="l"/>
                <a:tab pos="3838275" algn="l"/>
                <a:tab pos="4264916" algn="l"/>
                <a:tab pos="4691560" algn="l"/>
                <a:tab pos="5118203" algn="l"/>
                <a:tab pos="5544844" algn="l"/>
                <a:tab pos="5971486" algn="l"/>
                <a:tab pos="6398128" algn="l"/>
                <a:tab pos="6824772" algn="l"/>
                <a:tab pos="7251414" algn="l"/>
                <a:tab pos="7678057" algn="l"/>
                <a:tab pos="8104698" algn="l"/>
                <a:tab pos="8531342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4017771" y="1"/>
            <a:ext cx="3072586" cy="502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25135" algn="l"/>
                <a:tab pos="851777" algn="l"/>
                <a:tab pos="1278420" algn="l"/>
                <a:tab pos="1705064" algn="l"/>
                <a:tab pos="2131704" algn="l"/>
                <a:tab pos="2558347" algn="l"/>
                <a:tab pos="2984989" algn="l"/>
                <a:tab pos="3411633" algn="l"/>
                <a:tab pos="3838275" algn="l"/>
                <a:tab pos="4264916" algn="l"/>
                <a:tab pos="4691560" algn="l"/>
                <a:tab pos="5118203" algn="l"/>
                <a:tab pos="5544844" algn="l"/>
                <a:tab pos="5971486" algn="l"/>
                <a:tab pos="6398128" algn="l"/>
                <a:tab pos="6824772" algn="l"/>
                <a:tab pos="7251414" algn="l"/>
                <a:tab pos="7678057" algn="l"/>
                <a:tab pos="8104698" algn="l"/>
                <a:tab pos="8531342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1" y="9720985"/>
            <a:ext cx="3072587" cy="502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25135" algn="l"/>
                <a:tab pos="851777" algn="l"/>
                <a:tab pos="1278420" algn="l"/>
                <a:tab pos="1705064" algn="l"/>
                <a:tab pos="2131704" algn="l"/>
                <a:tab pos="2558347" algn="l"/>
                <a:tab pos="2984989" algn="l"/>
                <a:tab pos="3411633" algn="l"/>
                <a:tab pos="3838275" algn="l"/>
                <a:tab pos="4264916" algn="l"/>
                <a:tab pos="4691560" algn="l"/>
                <a:tab pos="5118203" algn="l"/>
                <a:tab pos="5544844" algn="l"/>
                <a:tab pos="5971486" algn="l"/>
                <a:tab pos="6398128" algn="l"/>
                <a:tab pos="6824772" algn="l"/>
                <a:tab pos="7251414" algn="l"/>
                <a:tab pos="7678057" algn="l"/>
                <a:tab pos="8104698" algn="l"/>
                <a:tab pos="8531342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4017771" y="9720985"/>
            <a:ext cx="3072586" cy="502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25135" algn="l"/>
                <a:tab pos="851777" algn="l"/>
                <a:tab pos="1278420" algn="l"/>
                <a:tab pos="1705064" algn="l"/>
                <a:tab pos="2131704" algn="l"/>
                <a:tab pos="2558347" algn="l"/>
                <a:tab pos="2984989" algn="l"/>
                <a:tab pos="3411633" algn="l"/>
                <a:tab pos="3838275" algn="l"/>
                <a:tab pos="4264916" algn="l"/>
                <a:tab pos="4691560" algn="l"/>
                <a:tab pos="5118203" algn="l"/>
                <a:tab pos="5544844" algn="l"/>
                <a:tab pos="5971486" algn="l"/>
                <a:tab pos="6398128" algn="l"/>
                <a:tab pos="6824772" algn="l"/>
                <a:tab pos="7251414" algn="l"/>
                <a:tab pos="7678057" algn="l"/>
                <a:tab pos="8104698" algn="l"/>
                <a:tab pos="8531342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118445D-D9C1-444D-8E11-C0D368F3B6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911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77875"/>
            <a:ext cx="5106988" cy="3829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118445D-D9C1-444D-8E11-C0D368F3B6D4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881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22300" y="668338"/>
            <a:ext cx="43878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62914" y="4167951"/>
            <a:ext cx="4493235" cy="3935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09114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46138" y="744538"/>
            <a:ext cx="4886325" cy="366553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22 S.1 Einem Ausländer kann für die Aufnahme aus dem Ausland aus völkerrechtlichen oder dringenden humanitären Gründen eine Aufenthaltserlaubnis erteilt werden.</a:t>
            </a:r>
          </a:p>
          <a:p>
            <a:endParaRPr lang="de-DE" dirty="0" smtClean="0"/>
          </a:p>
          <a:p>
            <a:r>
              <a:rPr lang="de-DE" dirty="0" smtClean="0"/>
              <a:t>Einschätzung</a:t>
            </a:r>
            <a:r>
              <a:rPr lang="de-DE" baseline="0" dirty="0" smtClean="0"/>
              <a:t> BumF: Durchaus Chancen im Klageverfahren bzw. durch Verhandlungen mit ABH und AA. Botschaft an Vormünder: Mit der Erteilung des subs. Schutz ist nicht alles vorbei. Prüfen was geht. 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Verständigung auf bundesregierung.de verkündet. Eisenach: Eine Vorabzustimmung.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118445D-D9C1-444D-8E11-C0D368F3B6D4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9681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76288" y="757238"/>
            <a:ext cx="4991100" cy="3743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54002" y="4739668"/>
            <a:ext cx="5220300" cy="44749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dirty="0" smtClean="0"/>
              <a:t>Vorrangprüfungen in NRW derzeit</a:t>
            </a:r>
            <a:r>
              <a:rPr lang="de-DE" altLang="de-DE" baseline="0" dirty="0" smtClean="0"/>
              <a:t> in den Agenturbezirken</a:t>
            </a:r>
            <a:r>
              <a:rPr lang="de-DE" altLang="de-DE" baseline="0" smtClean="0"/>
              <a:t>: Oberhausen, Recklinghausen</a:t>
            </a:r>
            <a:r>
              <a:rPr lang="de-DE" altLang="de-DE" baseline="0" dirty="0" smtClean="0"/>
              <a:t>, Gelsenkirchen, Essen, Duisburg, Dortmund, Bochum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12658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22300" y="668338"/>
            <a:ext cx="43878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62914" y="4167951"/>
            <a:ext cx="4493235" cy="3935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117010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9288" y="704850"/>
            <a:ext cx="4641850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93299" y="4408913"/>
            <a:ext cx="4735762" cy="416269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59695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9288" y="704850"/>
            <a:ext cx="4641850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93299" y="4408913"/>
            <a:ext cx="4735762" cy="416269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954329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76288" y="757238"/>
            <a:ext cx="4991100" cy="3743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54002" y="4739668"/>
            <a:ext cx="5220300" cy="44749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4863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Frage an das Podium: Wie wird die psycho-soziale</a:t>
            </a:r>
            <a:r>
              <a:rPr lang="de-DE" baseline="0" dirty="0" smtClean="0"/>
              <a:t> Unterstützung in Karlsruhe abgesichert (insb. bei jungen Menschen die nicht durch die Jugendhilfe unterstützt werden) und welche </a:t>
            </a:r>
            <a:r>
              <a:rPr lang="de-DE" baseline="0" dirty="0" err="1" smtClean="0"/>
              <a:t>Gelingensbedingungen</a:t>
            </a:r>
            <a:r>
              <a:rPr lang="de-DE" baseline="0" dirty="0" smtClean="0"/>
              <a:t> stellen sie in ihrer Arbeit vor Ort fest?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118445D-D9C1-444D-8E11-C0D368F3B6D4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4579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0600" y="777875"/>
            <a:ext cx="5106988" cy="3829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118445D-D9C1-444D-8E11-C0D368F3B6D4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249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52463" y="649288"/>
            <a:ext cx="4265612" cy="3198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56193" y="4052066"/>
            <a:ext cx="4439565" cy="382577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69099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22300" y="668338"/>
            <a:ext cx="43878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62914" y="4167951"/>
            <a:ext cx="4493235" cy="3935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26746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46138" y="744538"/>
            <a:ext cx="4886325" cy="366553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118445D-D9C1-444D-8E11-C0D368F3B6D4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0690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i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Wie schätzen Sie die Situation in Bezug auf Spracherwerb und den Zugang zu Bildung für unter 16jährige bei Ihnen vor Ort ein?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118445D-D9C1-444D-8E11-C0D368F3B6D4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581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i="1" kern="12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Wie schätzen Sie die Situation in Bezug auf Spracherwerb und den Zugang zu Bildung für unter 16jährige bei Ihnen vor Ort ein?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118445D-D9C1-444D-8E11-C0D368F3B6D4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069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i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Meine Frage an das Podium: Was macht </a:t>
            </a:r>
            <a:r>
              <a:rPr lang="de-DE" sz="1200" i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BaWü</a:t>
            </a:r>
            <a:r>
              <a:rPr lang="de-DE" sz="1200" i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besser als andere Bundesländer? Was</a:t>
            </a:r>
            <a:r>
              <a:rPr lang="de-DE" sz="1200" i="1" kern="12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muss noch verbessert werden, damit alles gelb wird? Was kann von Bayern gelernt werden?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118445D-D9C1-444D-8E11-C0D368F3B6D4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282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46138" y="744538"/>
            <a:ext cx="4886325" cy="366553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Eigenverantwortliche Lebensführung und die Persönlichkeitsentwicklung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118445D-D9C1-444D-8E11-C0D368F3B6D4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8739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de-DE" sz="1200" i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Meine Frage an das Podium: Warum</a:t>
            </a:r>
            <a:r>
              <a:rPr lang="de-DE" sz="1200" i="1" kern="12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ist die Situation in </a:t>
            </a:r>
            <a:r>
              <a:rPr lang="de-DE" sz="1200" i="1" kern="12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BaWü</a:t>
            </a:r>
            <a:r>
              <a:rPr lang="de-DE" sz="1200" i="1" kern="12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besonders schlecht bzgl. Obdachlosenunterkünften bewertet? Was wird in </a:t>
            </a:r>
            <a:r>
              <a:rPr lang="de-DE" sz="1200" i="1" kern="1200" baseline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Karslruhe</a:t>
            </a:r>
            <a:r>
              <a:rPr lang="de-DE" sz="1200" i="1" kern="1200" baseline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getan um dies zu ändern?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118445D-D9C1-444D-8E11-C0D368F3B6D4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646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9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4A617-003D-4686-869D-7CB319904E9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95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450D2-F751-44A0-A125-C97ADE6AE071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86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6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9AFF6-626C-4556-AD97-A3462191F9EF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3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BC5F0-9F9A-41B1-8D96-F30D716D31F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79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733FB-1346-4BB6-A65E-217D9AC20CD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97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0F5AA-423C-4718-8B70-CB7535166614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39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511B9-905A-4DEF-85E3-C2CDDCC94C1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35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5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7B5E5-274F-4497-90B7-039C6B728C6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45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853"/>
            <a:ext cx="10080626" cy="163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7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gration.paritaet.org/index.php?eID=tx_nawsecuredl&amp;u=0&amp;g=0&amp;t=1491213182&amp;hash=25fbc88f111852ded36c7f328fdc376f147d4591&amp;file=/fileadmin/dokumente/Migration/sozialleistungen-fluechtlinge-2016_web_18.01.2017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nds-fluerat.org/leitfaden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nwanderer.net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ivaf-netzwerk-bw.de/" TargetMode="External"/><Relationship Id="rId4" Type="http://schemas.openxmlformats.org/officeDocument/2006/relationships/hyperlink" Target="http://www.esf-netwin.de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er-paritaetische.de/publikationen/sicherung-des-lebensunterhalts-waehrend-einer-ausbildung-fuer-junge-menschen-mit-aufenthaltsgestattung/" TargetMode="External"/><Relationship Id="rId3" Type="http://schemas.openxmlformats.org/officeDocument/2006/relationships/hyperlink" Target="https://b-umf.de/p/bildung-arbeit/" TargetMode="External"/><Relationship Id="rId7" Type="http://schemas.openxmlformats.org/officeDocument/2006/relationships/hyperlink" Target="https://www.der-paritaetische.de/publikationen/arbeitshilfe-die-ausbildungsduldung-nach-60a-abs-2-s-4-ff-aufenthg-praxistipps-und-hintergr/" TargetMode="External"/><Relationship Id="rId2" Type="http://schemas.openxmlformats.org/officeDocument/2006/relationships/hyperlink" Target="https://www.ivaf-netzwerk-bw.d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jobstarter.de/de/fluechtlinge-und-ausbildung-ein-leitfaden-2698.php" TargetMode="External"/><Relationship Id="rId5" Type="http://schemas.openxmlformats.org/officeDocument/2006/relationships/hyperlink" Target="http://esf-netwin.de/recht.php" TargetMode="External"/><Relationship Id="rId10" Type="http://schemas.openxmlformats.org/officeDocument/2006/relationships/hyperlink" Target="https://www.der-paritaetische.de/publikationen/die-bleiberechtsregelungen-gemaess-25a-und-b-des-aufenthaltsgesetzes-und-ihre-anwendung/" TargetMode="External"/><Relationship Id="rId4" Type="http://schemas.openxmlformats.org/officeDocument/2006/relationships/hyperlink" Target="https://www.einwanderer.net/uebersichten-und-arbeitshilfen/" TargetMode="External"/><Relationship Id="rId9" Type="http://schemas.openxmlformats.org/officeDocument/2006/relationships/hyperlink" Target="https://www.asyl.net/view/detail/News/rahmenbedingungen-des-arbeitsmarktzugangs-von-fluechtlinge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.klaus@b-umf.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b-umf.de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-umf.de/material/junge-gefluechtete-begleiten-fachkraefteleitfade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67904" y="4067869"/>
            <a:ext cx="7560469" cy="2664296"/>
          </a:xfrm>
        </p:spPr>
        <p:txBody>
          <a:bodyPr>
            <a:noAutofit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Herausforderungen in Schule </a:t>
            </a: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 Berufsausbildung</a:t>
            </a:r>
            <a:b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 jungen Geflüchteten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Online-Umfrage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BumF 2018: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Bildungsrelevante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Ergebnisse</a:t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Ausgewählte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rechtliche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Hürden: Beschäftigungserlaubnis und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Leistungen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Gelingensbedingungen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Berufsausbildung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1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272" y="0"/>
            <a:ext cx="10274673" cy="730822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feil nach oben 3"/>
          <p:cNvSpPr/>
          <p:nvPr/>
        </p:nvSpPr>
        <p:spPr>
          <a:xfrm>
            <a:off x="3600152" y="6012085"/>
            <a:ext cx="576064" cy="5295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0" y="7124143"/>
            <a:ext cx="10058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Wohin </a:t>
            </a:r>
            <a:r>
              <a:rPr lang="de-DE" sz="2000" dirty="0">
                <a:solidFill>
                  <a:schemeClr val="tx1"/>
                </a:solidFill>
              </a:rPr>
              <a:t>werden die Jugendlichen </a:t>
            </a:r>
            <a:r>
              <a:rPr lang="de-DE" sz="2000" dirty="0" smtClean="0">
                <a:solidFill>
                  <a:schemeClr val="tx1"/>
                </a:solidFill>
              </a:rPr>
              <a:t>nach </a:t>
            </a:r>
            <a:r>
              <a:rPr lang="de-DE" sz="2000" dirty="0">
                <a:solidFill>
                  <a:schemeClr val="tx1"/>
                </a:solidFill>
              </a:rPr>
              <a:t>Beendigung der Jugendhilfe </a:t>
            </a:r>
            <a:r>
              <a:rPr lang="de-DE" sz="2000" dirty="0" smtClean="0">
                <a:solidFill>
                  <a:schemeClr val="tx1"/>
                </a:solidFill>
              </a:rPr>
              <a:t>i.d.R. entlassen?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38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504507" y="841714"/>
            <a:ext cx="9071610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04507" y="1763924"/>
            <a:ext cx="9071610" cy="498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882"/>
              </a:spcBef>
            </a:pPr>
            <a:endParaRPr lang="de-DE" altLang="de-DE" sz="3527" b="1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882"/>
              </a:spcBef>
            </a:pPr>
            <a:r>
              <a:rPr lang="de-DE" altLang="de-DE" sz="3527" b="1" dirty="0" smtClean="0">
                <a:solidFill>
                  <a:srgbClr val="000000"/>
                </a:solidFill>
              </a:rPr>
              <a:t>Ausgewählte rechtliche Hürden</a:t>
            </a:r>
          </a:p>
          <a:p>
            <a:pPr algn="ctr" eaLnBrk="1" hangingPunct="1">
              <a:spcBef>
                <a:spcPts val="882"/>
              </a:spcBef>
            </a:pPr>
            <a:endParaRPr lang="de-DE" altLang="de-DE" sz="3527" b="1" dirty="0">
              <a:solidFill>
                <a:srgbClr val="000000"/>
              </a:solidFill>
            </a:endParaRPr>
          </a:p>
          <a:p>
            <a:pPr marL="366712" indent="-342900" algn="ctr" eaLnBrk="1" hangingPunct="1">
              <a:spcBef>
                <a:spcPts val="882"/>
              </a:spcBef>
              <a:buFontTx/>
              <a:buChar char="-"/>
            </a:pPr>
            <a:r>
              <a:rPr lang="de-DE" altLang="de-DE" sz="2200" dirty="0" smtClean="0">
                <a:solidFill>
                  <a:srgbClr val="000000"/>
                </a:solidFill>
              </a:rPr>
              <a:t>Beschäftigungserlaubnis</a:t>
            </a:r>
          </a:p>
          <a:p>
            <a:pPr marL="366712" indent="-342900" algn="ctr" eaLnBrk="1" hangingPunct="1">
              <a:spcBef>
                <a:spcPts val="882"/>
              </a:spcBef>
              <a:buFontTx/>
              <a:buChar char="-"/>
            </a:pPr>
            <a:r>
              <a:rPr lang="de-DE" altLang="de-DE" sz="2200" dirty="0" smtClean="0">
                <a:solidFill>
                  <a:srgbClr val="000000"/>
                </a:solidFill>
              </a:rPr>
              <a:t>Lebensunterhaltssicherung &amp; Bildungsförderung</a:t>
            </a:r>
            <a:endParaRPr lang="de-DE" altLang="de-DE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81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3808" y="1619597"/>
            <a:ext cx="9071610" cy="594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endParaRPr lang="de-DE" sz="2400" b="1" dirty="0" smtClean="0">
              <a:solidFill>
                <a:schemeClr val="tx1"/>
              </a:solidFill>
            </a:endParaRPr>
          </a:p>
          <a:p>
            <a:pPr marL="23812" indent="0"/>
            <a:endParaRPr lang="de-DE" sz="2200" dirty="0" smtClean="0">
              <a:solidFill>
                <a:schemeClr val="tx1"/>
              </a:solidFill>
            </a:endParaRPr>
          </a:p>
          <a:p>
            <a:pPr marL="366712" indent="-342900">
              <a:buFontTx/>
              <a:buChar char="-"/>
            </a:pPr>
            <a:r>
              <a:rPr lang="de-DE" sz="2200" dirty="0">
                <a:solidFill>
                  <a:schemeClr val="tx1"/>
                </a:solidFill>
              </a:rPr>
              <a:t>n</a:t>
            </a:r>
            <a:r>
              <a:rPr lang="de-DE" sz="2200" dirty="0" smtClean="0">
                <a:solidFill>
                  <a:schemeClr val="tx1"/>
                </a:solidFill>
              </a:rPr>
              <a:t>otwendig für </a:t>
            </a:r>
            <a:r>
              <a:rPr lang="de-DE" sz="2200" dirty="0">
                <a:solidFill>
                  <a:schemeClr val="tx1"/>
                </a:solidFill>
              </a:rPr>
              <a:t>b</a:t>
            </a:r>
            <a:r>
              <a:rPr lang="de-DE" sz="2200" dirty="0" smtClean="0">
                <a:solidFill>
                  <a:schemeClr val="tx1"/>
                </a:solidFill>
              </a:rPr>
              <a:t>etriebliche Ausbildungen sowie betriebliche Anteile schulischer Ausbildungen, i.d.R. Praktika</a:t>
            </a:r>
          </a:p>
          <a:p>
            <a:pPr marL="366712" indent="-342900">
              <a:buFontTx/>
              <a:buChar char="-"/>
            </a:pPr>
            <a:endParaRPr lang="de-DE" sz="2200" dirty="0">
              <a:solidFill>
                <a:schemeClr val="tx1"/>
              </a:solidFill>
            </a:endParaRPr>
          </a:p>
          <a:p>
            <a:pPr marL="366712" indent="-342900">
              <a:buFontTx/>
              <a:buChar char="-"/>
            </a:pPr>
            <a:r>
              <a:rPr lang="de-DE" sz="2200" dirty="0">
                <a:solidFill>
                  <a:schemeClr val="tx1"/>
                </a:solidFill>
              </a:rPr>
              <a:t>n</a:t>
            </a:r>
            <a:r>
              <a:rPr lang="de-DE" sz="2200" dirty="0" smtClean="0">
                <a:solidFill>
                  <a:schemeClr val="tx1"/>
                </a:solidFill>
              </a:rPr>
              <a:t>icht notwendig für die Aufnahme einer rein schulischen Ausbildung oder ein Pflichtpraktikum im Rahmen der Schulpflicht</a:t>
            </a:r>
          </a:p>
          <a:p>
            <a:pPr marL="366712" indent="-342900">
              <a:buFontTx/>
              <a:buChar char="-"/>
            </a:pPr>
            <a:endParaRPr lang="de-DE" sz="2200" dirty="0">
              <a:solidFill>
                <a:schemeClr val="tx1"/>
              </a:solidFill>
            </a:endParaRPr>
          </a:p>
          <a:p>
            <a:pPr marL="366712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Personen mit einer Aufenthaltserlaubnis aus humanitären Gründen ist eine Beschäftigung erlaubt</a:t>
            </a:r>
          </a:p>
          <a:p>
            <a:pPr marL="366712" indent="-342900">
              <a:buFontTx/>
              <a:buChar char="-"/>
            </a:pPr>
            <a:endParaRPr lang="de-DE" sz="2200" dirty="0" smtClean="0">
              <a:solidFill>
                <a:schemeClr val="tx1"/>
              </a:solidFill>
            </a:endParaRPr>
          </a:p>
          <a:p>
            <a:pPr marL="366712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Bei Asylsuchende und Geduldeten besteht eine Kann-Regelung</a:t>
            </a:r>
            <a:r>
              <a:rPr lang="de-DE" sz="2200" dirty="0">
                <a:solidFill>
                  <a:schemeClr val="tx1"/>
                </a:solidFill>
              </a:rPr>
              <a:t>: Ermessensentscheidung der Ausländerbehörde, die sich ggf. an Erlassen der Landesregierung orientiert</a:t>
            </a:r>
            <a:r>
              <a:rPr lang="de-DE" sz="220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6192440" y="188790"/>
            <a:ext cx="8694539" cy="1461188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80272" y="662465"/>
            <a:ext cx="8694539" cy="1461188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Beschäftigungserlaubnis</a:t>
            </a:r>
          </a:p>
        </p:txBody>
      </p:sp>
    </p:spTree>
    <p:extLst>
      <p:ext uri="{BB962C8B-B14F-4D97-AF65-F5344CB8AC3E}">
        <p14:creationId xmlns:p14="http://schemas.microsoft.com/office/powerpoint/2010/main" val="10581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6151515" y="3562507"/>
            <a:ext cx="2302901" cy="2022913"/>
          </a:xfrm>
          <a:prstGeom prst="rightArrow">
            <a:avLst>
              <a:gd name="adj1" fmla="val 50000"/>
              <a:gd name="adj2" fmla="val 28460"/>
            </a:avLst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b="1" dirty="0" smtClean="0">
                <a:solidFill>
                  <a:schemeClr val="tx1"/>
                </a:solidFill>
              </a:rPr>
              <a:t>Beschäftigung </a:t>
            </a:r>
          </a:p>
          <a:p>
            <a:r>
              <a:rPr lang="de-DE" b="1" dirty="0" smtClean="0">
                <a:solidFill>
                  <a:schemeClr val="tx1"/>
                </a:solidFill>
              </a:rPr>
              <a:t>erlaubt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361" name="Line 1"/>
          <p:cNvSpPr>
            <a:spLocks noChangeShapeType="1"/>
          </p:cNvSpPr>
          <p:nvPr/>
        </p:nvSpPr>
        <p:spPr bwMode="auto">
          <a:xfrm>
            <a:off x="1230727" y="3144615"/>
            <a:ext cx="1749" cy="3254860"/>
          </a:xfrm>
          <a:prstGeom prst="line">
            <a:avLst/>
          </a:prstGeom>
          <a:noFill/>
          <a:ln w="9360" cap="sq">
            <a:solidFill>
              <a:srgbClr val="96969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2618416" y="3144615"/>
            <a:ext cx="1750" cy="3254860"/>
          </a:xfrm>
          <a:prstGeom prst="line">
            <a:avLst/>
          </a:prstGeom>
          <a:noFill/>
          <a:ln w="9360" cap="sq">
            <a:solidFill>
              <a:srgbClr val="96969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6034270" y="3144615"/>
            <a:ext cx="1750" cy="3254860"/>
          </a:xfrm>
          <a:prstGeom prst="line">
            <a:avLst/>
          </a:prstGeom>
          <a:noFill/>
          <a:ln w="9360" cap="sq">
            <a:solidFill>
              <a:srgbClr val="96969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04507" y="841714"/>
            <a:ext cx="9071610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61264" y="1773183"/>
            <a:ext cx="9071610" cy="466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551"/>
              </a:spcBef>
            </a:pPr>
            <a:r>
              <a:rPr lang="de-DE" altLang="de-DE" sz="2205" b="1" dirty="0" smtClean="0">
                <a:solidFill>
                  <a:srgbClr val="000000"/>
                </a:solidFill>
              </a:rPr>
              <a:t>Beschäftigungserlaubnis für die Berufsausbildung mit einer </a:t>
            </a:r>
            <a:r>
              <a:rPr lang="de-DE" altLang="de-DE" sz="2205" b="1" dirty="0">
                <a:solidFill>
                  <a:srgbClr val="000000"/>
                </a:solidFill>
              </a:rPr>
              <a:t>Duldung oder Aufenthaltsgestattung</a:t>
            </a:r>
          </a:p>
          <a:p>
            <a:pPr eaLnBrk="1" hangingPunct="1">
              <a:spcBef>
                <a:spcPts val="551"/>
              </a:spcBef>
            </a:pPr>
            <a:endParaRPr lang="de-DE" altLang="de-DE" sz="2205" b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551"/>
              </a:spcBef>
            </a:pPr>
            <a:endParaRPr lang="de-DE" altLang="de-DE" sz="2205" b="1" dirty="0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230727" y="4059486"/>
            <a:ext cx="1270445" cy="103245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739162" y="4059486"/>
            <a:ext cx="3174364" cy="1032456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1230727" y="3793497"/>
            <a:ext cx="78746" cy="159244"/>
          </a:xfrm>
          <a:prstGeom prst="upArrow">
            <a:avLst>
              <a:gd name="adj1" fmla="val 50000"/>
              <a:gd name="adj2" fmla="val 50556"/>
            </a:avLst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2581669" y="3793497"/>
            <a:ext cx="78746" cy="159244"/>
          </a:xfrm>
          <a:prstGeom prst="upArrow">
            <a:avLst>
              <a:gd name="adj1" fmla="val 50000"/>
              <a:gd name="adj2" fmla="val 50556"/>
            </a:avLst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5953775" y="3779837"/>
            <a:ext cx="78746" cy="159244"/>
          </a:xfrm>
          <a:prstGeom prst="upArrow">
            <a:avLst>
              <a:gd name="adj1" fmla="val 50000"/>
              <a:gd name="adj2" fmla="val 50556"/>
            </a:avLst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54747" y="3443512"/>
            <a:ext cx="1189949" cy="38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40"/>
              </a:spcBef>
            </a:pPr>
            <a:r>
              <a:rPr lang="de-DE" altLang="de-DE" dirty="0">
                <a:solidFill>
                  <a:srgbClr val="000000"/>
                </a:solidFill>
              </a:rPr>
              <a:t>Einreise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944696" y="3450511"/>
            <a:ext cx="3650343" cy="38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40"/>
              </a:spcBef>
            </a:pPr>
            <a:r>
              <a:rPr lang="de-DE" altLang="de-DE" dirty="0">
                <a:solidFill>
                  <a:srgbClr val="000000"/>
                </a:solidFill>
              </a:rPr>
              <a:t>Nach </a:t>
            </a:r>
            <a:r>
              <a:rPr lang="de-DE" altLang="de-DE" dirty="0" smtClean="0">
                <a:solidFill>
                  <a:srgbClr val="000000"/>
                </a:solidFill>
              </a:rPr>
              <a:t>3 Monaten</a:t>
            </a:r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309473" y="4197731"/>
            <a:ext cx="1270445" cy="658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40"/>
              </a:spcBef>
            </a:pPr>
            <a:r>
              <a:rPr lang="de-DE" altLang="de-DE" b="1" dirty="0">
                <a:solidFill>
                  <a:srgbClr val="000000"/>
                </a:solidFill>
              </a:rPr>
              <a:t>Arbeits-verbot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299554" y="4375883"/>
            <a:ext cx="2820878" cy="812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9208" tIns="51588" rIns="99208" bIns="51588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40"/>
              </a:spcBef>
            </a:pPr>
            <a:r>
              <a:rPr lang="de-DE" altLang="de-DE" b="1" dirty="0" smtClean="0">
                <a:solidFill>
                  <a:srgbClr val="000000"/>
                </a:solidFill>
              </a:rPr>
              <a:t>Kann-Regelung</a:t>
            </a:r>
            <a:endParaRPr lang="de-DE" altLang="de-DE" sz="1400" b="1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1240"/>
              </a:spcBef>
            </a:pP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95503" y="5311987"/>
            <a:ext cx="7778416" cy="136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40"/>
              </a:spcBef>
            </a:pPr>
            <a:r>
              <a:rPr lang="de-DE" altLang="de-DE" b="1" dirty="0" smtClean="0">
                <a:solidFill>
                  <a:srgbClr val="000000"/>
                </a:solidFill>
              </a:rPr>
              <a:t>Ausnahme bei </a:t>
            </a:r>
            <a:r>
              <a:rPr lang="de-DE" altLang="de-DE" b="1" dirty="0" smtClean="0">
                <a:solidFill>
                  <a:srgbClr val="000000"/>
                </a:solidFill>
              </a:rPr>
              <a:t>Täuschung/mangelnder Mitwirkung, Unterbringung in Aufnahmeeinrichtungen, </a:t>
            </a:r>
            <a:r>
              <a:rPr lang="de-DE" altLang="de-DE" b="1" dirty="0" smtClean="0">
                <a:solidFill>
                  <a:srgbClr val="000000"/>
                </a:solidFill>
              </a:rPr>
              <a:t>sowie </a:t>
            </a:r>
            <a:r>
              <a:rPr lang="de-DE" altLang="de-DE" b="1" dirty="0" smtClean="0">
                <a:solidFill>
                  <a:srgbClr val="000000"/>
                </a:solidFill>
              </a:rPr>
              <a:t>für Personen </a:t>
            </a:r>
            <a:r>
              <a:rPr lang="de-DE" altLang="de-DE" b="1" dirty="0" smtClean="0">
                <a:solidFill>
                  <a:srgbClr val="000000"/>
                </a:solidFill>
              </a:rPr>
              <a:t>aus sicherem Herkunftsland mit Asylantrag nach 31.8.2015.</a:t>
            </a:r>
            <a:endParaRPr lang="de-DE" altLang="de-DE" dirty="0" smtClean="0"/>
          </a:p>
          <a:p>
            <a:pPr eaLnBrk="1" hangingPunct="1">
              <a:spcBef>
                <a:spcPts val="1240"/>
              </a:spcBef>
            </a:pPr>
            <a:r>
              <a:rPr lang="de-DE" dirty="0" smtClean="0"/>
              <a:t>1</a:t>
            </a:r>
            <a:r>
              <a:rPr lang="de-DE" dirty="0"/>
              <a:t>. August 2015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1199228" y="6153723"/>
            <a:ext cx="7220190" cy="794466"/>
          </a:xfrm>
          <a:prstGeom prst="rightArrow">
            <a:avLst>
              <a:gd name="adj1" fmla="val 50000"/>
              <a:gd name="adj2" fmla="val 227203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1388220" y="6356714"/>
            <a:ext cx="6430973" cy="38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9208" tIns="51588" rIns="99208" bIns="51588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40"/>
              </a:spcBef>
            </a:pPr>
            <a:r>
              <a:rPr lang="de-DE" altLang="de-DE" b="1" dirty="0" smtClean="0">
                <a:solidFill>
                  <a:srgbClr val="000000"/>
                </a:solidFill>
              </a:rPr>
              <a:t>Verbot nach §60a Abs. 6 AufenthG</a:t>
            </a:r>
            <a:endParaRPr lang="de-DE" altLang="de-DE" b="1" dirty="0">
              <a:solidFill>
                <a:srgbClr val="000000"/>
              </a:solidFill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4968304" y="3419797"/>
            <a:ext cx="2088232" cy="812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9208" tIns="51588" rIns="99208" bIns="51588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240"/>
              </a:spcBef>
            </a:pPr>
            <a:r>
              <a:rPr lang="de-DE" altLang="de-DE" dirty="0" smtClean="0">
                <a:solidFill>
                  <a:srgbClr val="000000"/>
                </a:solidFill>
              </a:rPr>
              <a:t>    Nach 4 Jahren</a:t>
            </a:r>
          </a:p>
          <a:p>
            <a:pPr eaLnBrk="1" hangingPunct="1">
              <a:spcBef>
                <a:spcPts val="1240"/>
              </a:spcBef>
            </a:pPr>
            <a:endParaRPr lang="de-D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20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504507" y="841714"/>
            <a:ext cx="9071610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04507" y="1763924"/>
            <a:ext cx="9071610" cy="498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882"/>
              </a:spcBef>
            </a:pPr>
            <a:endParaRPr lang="de-DE" altLang="de-DE" sz="3527" b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882"/>
              </a:spcBef>
            </a:pPr>
            <a:r>
              <a:rPr lang="de-DE" altLang="de-DE" sz="3600" b="1" dirty="0" smtClean="0">
                <a:solidFill>
                  <a:srgbClr val="000000"/>
                </a:solidFill>
              </a:rPr>
              <a:t>Leistungsanspruch in Abhängigkeit von der aufenthaltsrechtlichen Situation</a:t>
            </a:r>
            <a:endParaRPr lang="de-DE" altLang="de-DE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53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504507" y="841714"/>
            <a:ext cx="9071610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31800" y="1619597"/>
            <a:ext cx="9071610" cy="554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496"/>
              </a:spcBef>
            </a:pPr>
            <a:endParaRPr lang="de-DE" altLang="de-D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r>
              <a:rPr lang="de-DE" altLang="de-DE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Wichtige Arbeitshilfen:</a:t>
            </a:r>
          </a:p>
          <a:p>
            <a:pPr eaLnBrk="1" hangingPunct="1">
              <a:spcBef>
                <a:spcPts val="496"/>
              </a:spcBef>
            </a:pPr>
            <a:r>
              <a:rPr lang="de-DE" sz="2000" dirty="0" smtClean="0">
                <a:solidFill>
                  <a:schemeClr val="tx1"/>
                </a:solidFill>
                <a:hlinkClick r:id="rId3"/>
              </a:rPr>
              <a:t>Soziale </a:t>
            </a:r>
            <a:r>
              <a:rPr lang="de-DE" sz="2000" dirty="0">
                <a:solidFill>
                  <a:schemeClr val="tx1"/>
                </a:solidFill>
                <a:hlinkClick r:id="rId3"/>
              </a:rPr>
              <a:t>Rechte für </a:t>
            </a:r>
            <a:r>
              <a:rPr lang="de-DE" sz="2000" dirty="0" smtClean="0">
                <a:solidFill>
                  <a:schemeClr val="tx1"/>
                </a:solidFill>
                <a:hlinkClick r:id="rId3"/>
              </a:rPr>
              <a:t>Flüchtlinge</a:t>
            </a:r>
            <a:r>
              <a:rPr lang="de-DE" sz="2000" dirty="0" smtClean="0">
                <a:solidFill>
                  <a:schemeClr val="tx1"/>
                </a:solidFill>
              </a:rPr>
              <a:t>, Paritätischer Gesamtverband</a:t>
            </a:r>
          </a:p>
          <a:p>
            <a:pPr eaLnBrk="1" hangingPunct="1">
              <a:spcBef>
                <a:spcPts val="496"/>
              </a:spcBef>
            </a:pPr>
            <a:r>
              <a:rPr lang="de-DE" sz="2000" dirty="0" smtClean="0">
                <a:solidFill>
                  <a:schemeClr val="tx1"/>
                </a:solidFill>
                <a:hlinkClick r:id="rId4"/>
              </a:rPr>
              <a:t>Leitfaden für Flüchtlinge</a:t>
            </a:r>
            <a:r>
              <a:rPr lang="de-DE" sz="2000" dirty="0" smtClean="0">
                <a:solidFill>
                  <a:schemeClr val="tx1"/>
                </a:solidFill>
              </a:rPr>
              <a:t>, Flüchtlingsrat Niedersachsen</a:t>
            </a:r>
            <a:endParaRPr lang="de-DE" sz="2000" dirty="0">
              <a:solidFill>
                <a:schemeClr val="tx1"/>
              </a:solidFill>
            </a:endParaRPr>
          </a:p>
          <a:p>
            <a:pPr eaLnBrk="1" hangingPunct="1">
              <a:spcBef>
                <a:spcPts val="496"/>
              </a:spcBef>
            </a:pPr>
            <a:r>
              <a:rPr lang="de-DE" altLang="de-DE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de-DE" altLang="de-DE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888184" y="539477"/>
            <a:ext cx="8694539" cy="1461188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de-DE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320233" y="438482"/>
            <a:ext cx="5328592" cy="749067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de-DE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Leistungszugang</a:t>
            </a:r>
            <a:endParaRPr lang="de-DE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504506" y="1835621"/>
          <a:ext cx="8998903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907"/>
                <a:gridCol w="1574653"/>
                <a:gridCol w="1799781"/>
                <a:gridCol w="1799781"/>
                <a:gridCol w="1799781"/>
              </a:tblGrid>
              <a:tr h="727565">
                <a:tc>
                  <a:txBody>
                    <a:bodyPr/>
                    <a:lstStyle/>
                    <a:p>
                      <a:endParaRPr lang="de-DE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SGB VIII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SGB II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SGB III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AsylbLG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70449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Aufenthalts-gestattung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Ja, Status-unabhängig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Abh. von versch. Faktoren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1070449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Aufenthalts-erlaubnis (AE)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Ja, Status-unabhängig</a:t>
                      </a:r>
                    </a:p>
                    <a:p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Ja, außer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bei §25 Abs. 4, 5 AufenthG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75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Abh. von versch. Faktoren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Nein, außer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bei §25 Abs. 4, 5 AufenthG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7508"/>
                    </a:solidFill>
                  </a:tcPr>
                </a:tc>
              </a:tr>
              <a:tr h="109197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Duldung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Ja, Status-unabhängig</a:t>
                      </a:r>
                    </a:p>
                    <a:p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Nein</a:t>
                      </a:r>
                    </a:p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Abh. von versch. Faktoren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755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504507" y="841714"/>
            <a:ext cx="9071610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31800" y="1619597"/>
            <a:ext cx="9071610" cy="554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496"/>
              </a:spcBef>
            </a:pPr>
            <a:endParaRPr lang="de-DE" altLang="de-D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r>
              <a:rPr lang="de-DE" altLang="de-DE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Maßgeblich: Status, Voraufenthaltsdauer, Bleibeperspektive</a:t>
            </a:r>
          </a:p>
          <a:p>
            <a:pPr eaLnBrk="1" hangingPunct="1">
              <a:spcBef>
                <a:spcPts val="496"/>
              </a:spcBef>
            </a:pPr>
            <a:r>
              <a:rPr lang="de-DE" altLang="de-DE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Details unter: </a:t>
            </a:r>
            <a:r>
              <a:rPr lang="de-DE" altLang="de-DE" sz="2200" dirty="0" smtClean="0">
                <a:solidFill>
                  <a:srgbClr val="000000"/>
                </a:solidFill>
                <a:cs typeface="Arial" panose="020B0604020202020204" pitchFamily="34" charset="0"/>
                <a:hlinkClick r:id="rId3"/>
              </a:rPr>
              <a:t>www.einwanderer.net</a:t>
            </a:r>
            <a:r>
              <a:rPr lang="de-DE" altLang="de-DE" sz="2200" dirty="0">
                <a:solidFill>
                  <a:srgbClr val="000000"/>
                </a:solidFill>
                <a:cs typeface="Arial" panose="020B0604020202020204" pitchFamily="34" charset="0"/>
              </a:rPr>
              <a:t> oder </a:t>
            </a:r>
            <a:r>
              <a:rPr lang="de-DE" altLang="de-DE" sz="2200" dirty="0" smtClean="0">
                <a:solidFill>
                  <a:srgbClr val="000000"/>
                </a:solidFill>
                <a:cs typeface="Arial" panose="020B0604020202020204" pitchFamily="34" charset="0"/>
                <a:hlinkClick r:id="rId4"/>
              </a:rPr>
              <a:t>www.esf-netwin.de</a:t>
            </a:r>
            <a:endParaRPr lang="de-DE" altLang="de-DE" sz="22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2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r>
              <a:rPr lang="de-DE" altLang="de-DE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Nachfragen z.B. bei </a:t>
            </a:r>
            <a:r>
              <a:rPr lang="de-DE" sz="22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IvAF</a:t>
            </a:r>
            <a:r>
              <a:rPr lang="de-DE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-Projekten:</a:t>
            </a:r>
          </a:p>
          <a:p>
            <a:pPr eaLnBrk="1" hangingPunct="1">
              <a:spcBef>
                <a:spcPts val="496"/>
              </a:spcBef>
            </a:pPr>
            <a:r>
              <a:rPr lang="de-DE" sz="2200" dirty="0">
                <a:solidFill>
                  <a:prstClr val="black"/>
                </a:solidFill>
                <a:cs typeface="Arial" panose="020B0604020202020204" pitchFamily="34" charset="0"/>
                <a:hlinkClick r:id="rId5"/>
              </a:rPr>
              <a:t>https://www.ivaf-netzwerk-bw.de</a:t>
            </a:r>
            <a:r>
              <a:rPr lang="de-DE" sz="2200" dirty="0" smtClean="0">
                <a:solidFill>
                  <a:prstClr val="black"/>
                </a:solidFill>
                <a:cs typeface="Arial" panose="020B0604020202020204" pitchFamily="34" charset="0"/>
                <a:hlinkClick r:id="rId5"/>
              </a:rPr>
              <a:t>/</a:t>
            </a:r>
            <a:endParaRPr lang="de-DE" sz="22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sz="22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sz="16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496"/>
              </a:spcBef>
            </a:pPr>
            <a:endParaRPr lang="de-DE" altLang="de-DE" sz="240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888184" y="539477"/>
            <a:ext cx="8694539" cy="1461188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de-DE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464249" y="438482"/>
            <a:ext cx="5111868" cy="677059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de-DE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Bildungsförderung</a:t>
            </a:r>
            <a:endParaRPr lang="de-DE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108599"/>
              </p:ext>
            </p:extLst>
          </p:nvPr>
        </p:nvGraphicFramePr>
        <p:xfrm>
          <a:off x="359792" y="1763613"/>
          <a:ext cx="9216324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3"/>
                <a:gridCol w="1343915"/>
                <a:gridCol w="1536054"/>
                <a:gridCol w="648422"/>
                <a:gridCol w="887632"/>
                <a:gridCol w="768027"/>
                <a:gridCol w="768027"/>
                <a:gridCol w="1536054"/>
              </a:tblGrid>
              <a:tr h="576064">
                <a:tc>
                  <a:txBody>
                    <a:bodyPr/>
                    <a:lstStyle/>
                    <a:p>
                      <a:endParaRPr lang="de-DE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Integrationskurs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ESF-BAMF Kurs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 / BAföG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BVB, AbH,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ASA</a:t>
                      </a:r>
                      <a:endParaRPr lang="de-DE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PerJuF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7549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Aufenthalts-gestattung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Z.Zt.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nur</a:t>
                      </a: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Eritrea, Irak, Iran, Syrien und Somalia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Arbeitsmarkt-zugang,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A1+</a:t>
                      </a: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 </a:t>
                      </a: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ESF-Programm</a:t>
                      </a:r>
                      <a:endParaRPr lang="de-DE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BAB: Komplex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BAföG:</a:t>
                      </a:r>
                    </a:p>
                    <a:p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 nie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Bleibeperspektive + 3 Monate Voraufenthalt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Arbeitsmarktzugang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847549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Aufenthalts-erlaubnis (AE)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Anspruch oder zum. bei freien Plätzen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erfolgtem Integrationskurs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nach Status nach 0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15 Monaten Voraufenthalt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i.d.Regel Ja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i.d.Regel Ja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86459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Duldung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 bei Ermessens-duldung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Arbeitsmarkt-zugang,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A1+</a:t>
                      </a: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 </a:t>
                      </a:r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ESF-Programm</a:t>
                      </a:r>
                      <a:endParaRPr lang="de-DE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15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Monaten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/AbH: 12 M.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BVB nach 6 J.</a:t>
                      </a:r>
                      <a:endParaRPr lang="de-DE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Arbeitsmarktzugang</a:t>
                      </a:r>
                      <a:endParaRPr lang="de-DE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756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504507" y="841714"/>
            <a:ext cx="9071610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04507" y="1763924"/>
            <a:ext cx="9071610" cy="498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82"/>
              </a:spcBef>
            </a:pPr>
            <a:endParaRPr lang="de-DE" altLang="de-DE" sz="20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882"/>
              </a:spcBef>
            </a:pPr>
            <a:r>
              <a:rPr lang="de-DE" altLang="de-DE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Anspruch nach Aufenthaltstitel</a:t>
            </a:r>
            <a:endParaRPr lang="de-DE" altLang="de-DE" sz="20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882"/>
              </a:spcBef>
            </a:pPr>
            <a:endParaRPr lang="de-DE" altLang="de-DE" sz="2205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 eaLnBrk="1" hangingPunct="1">
              <a:spcBef>
                <a:spcPts val="882"/>
              </a:spcBef>
            </a:pPr>
            <a:endParaRPr lang="de-DE" altLang="de-DE" sz="2205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672160" y="179437"/>
            <a:ext cx="6264697" cy="1461188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359792" y="2973440"/>
          <a:ext cx="9216326" cy="4061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832"/>
                <a:gridCol w="1727982"/>
                <a:gridCol w="1727982"/>
                <a:gridCol w="1843265"/>
                <a:gridCol w="1843265"/>
              </a:tblGrid>
              <a:tr h="576064">
                <a:tc>
                  <a:txBody>
                    <a:bodyPr/>
                    <a:lstStyle/>
                    <a:p>
                      <a:endParaRPr lang="de-DE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BAföG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847549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Aufenthalts-gestattung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Jahre Voraufenthalt und eigene Erwerbstätigkeit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bzw. Erwerbstätigkeit der Eltern in D.</a:t>
                      </a:r>
                      <a:endParaRPr lang="de-DE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15 Monaten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Voraufenthalt, wenn eine gute Bleibeperspektive besteht.</a:t>
                      </a:r>
                      <a:endParaRPr lang="de-DE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Kein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Zugang, bei fehlender Bleibeperspektive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847549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Aufenthalts-erlaubnis (AE)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 vielen AE sofort: z.B. §25 Abs.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und 2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 best. AE</a:t>
                      </a:r>
                    </a:p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15 Monaten: Z.B. §25 </a:t>
                      </a:r>
                      <a:r>
                        <a:rPr lang="de-DE" sz="1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</a:t>
                      </a: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3-5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 vielen AE sofort: Z.B. §25 Abs.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und 2</a:t>
                      </a:r>
                      <a:endParaRPr lang="de-DE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 best. AE</a:t>
                      </a:r>
                    </a:p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3 Monaten: Z.B. §25 </a:t>
                      </a:r>
                      <a:r>
                        <a:rPr lang="de-DE" sz="16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3-5</a:t>
                      </a:r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86459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Duldung</a:t>
                      </a:r>
                      <a:endParaRPr lang="de-DE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15 Monaten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Voraufenthalt</a:t>
                      </a:r>
                      <a:endParaRPr lang="de-DE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560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15 Monaten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Voraufenthalt</a:t>
                      </a:r>
                      <a:endParaRPr lang="de-DE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el 1"/>
          <p:cNvSpPr txBox="1">
            <a:spLocks/>
          </p:cNvSpPr>
          <p:nvPr/>
        </p:nvSpPr>
        <p:spPr>
          <a:xfrm>
            <a:off x="4464249" y="438482"/>
            <a:ext cx="5111868" cy="677059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de-DE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Bildungsförderung</a:t>
            </a:r>
            <a:endParaRPr lang="de-DE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932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5112320" y="611485"/>
            <a:ext cx="8694539" cy="1461188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32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Gelingensbedingunge</a:t>
            </a:r>
            <a:r>
              <a:rPr lang="de-DE" sz="3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de-DE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91840" y="1763613"/>
            <a:ext cx="9071610" cy="5472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3812" indent="0" eaLnBrk="1" hangingPunct="1">
              <a:spcBef>
                <a:spcPts val="496"/>
              </a:spcBef>
            </a:pPr>
            <a:r>
              <a:rPr lang="de-DE" altLang="de-DE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Fachkräfte </a:t>
            </a:r>
            <a:r>
              <a:rPr lang="de-DE" altLang="de-DE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der Jugendhilfe berichten </a:t>
            </a:r>
            <a:r>
              <a:rPr lang="de-DE" altLang="de-DE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besonders oft von folgenden </a:t>
            </a:r>
            <a:r>
              <a:rPr lang="de-DE" altLang="de-DE" sz="2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Gelingensbedingungen</a:t>
            </a:r>
            <a:r>
              <a:rPr lang="de-DE" altLang="de-DE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 bei der Berufsausbildung:</a:t>
            </a:r>
          </a:p>
          <a:p>
            <a:pPr marL="366712" indent="-342900" eaLnBrk="1" hangingPunct="1">
              <a:spcBef>
                <a:spcPts val="496"/>
              </a:spcBef>
              <a:buFontTx/>
              <a:buChar char="-"/>
            </a:pPr>
            <a:r>
              <a:rPr lang="de-DE" altLang="de-DE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Gute Vernetzung vor Ort (z.B. runde Tische) mit: Agentur für Arbeit, Ausländerbehörde, Flüchtlingsberatung, </a:t>
            </a:r>
            <a:r>
              <a:rPr lang="de-DE" altLang="de-DE" sz="2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IVaF</a:t>
            </a:r>
            <a:r>
              <a:rPr lang="de-DE" altLang="de-DE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-Projekten, Jugendhilfeeinrichtungen, (Berufs-)Schulen, Betrieben, Asylinitiativen, etc. </a:t>
            </a:r>
          </a:p>
          <a:p>
            <a:pPr marL="366712" indent="-342900" eaLnBrk="1" hangingPunct="1">
              <a:spcBef>
                <a:spcPts val="496"/>
              </a:spcBef>
              <a:buFontTx/>
              <a:buChar char="-"/>
            </a:pPr>
            <a:r>
              <a:rPr lang="de-DE" altLang="de-DE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Guter Umgang mit Heterogenität in der Berufsschule</a:t>
            </a:r>
          </a:p>
          <a:p>
            <a:pPr marL="366712" indent="-342900" eaLnBrk="1" hangingPunct="1">
              <a:spcBef>
                <a:spcPts val="496"/>
              </a:spcBef>
              <a:buFontTx/>
              <a:buChar char="-"/>
            </a:pPr>
            <a:r>
              <a:rPr lang="de-DE" altLang="de-DE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Praktika als Türöffner</a:t>
            </a:r>
          </a:p>
          <a:p>
            <a:pPr marL="366712" indent="-342900" eaLnBrk="1" hangingPunct="1">
              <a:spcBef>
                <a:spcPts val="496"/>
              </a:spcBef>
              <a:buFontTx/>
              <a:buChar char="-"/>
            </a:pPr>
            <a:r>
              <a:rPr lang="de-DE" altLang="de-DE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Der Praxisteil im Betrieb ist meist das geringere Problem, sondern </a:t>
            </a:r>
            <a:r>
              <a:rPr lang="de-DE" altLang="de-DE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der Fachunterricht/Prüfungen in </a:t>
            </a:r>
            <a:r>
              <a:rPr lang="de-DE" altLang="de-DE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der Berufsschule: Gute schulische Bildung vor Ausbildungsbeginn ist daher zentral. </a:t>
            </a:r>
          </a:p>
          <a:p>
            <a:pPr marL="366712" indent="-342900" eaLnBrk="1" hangingPunct="1">
              <a:spcBef>
                <a:spcPts val="496"/>
              </a:spcBef>
              <a:buFontTx/>
              <a:buChar char="-"/>
            </a:pPr>
            <a:r>
              <a:rPr lang="de-DE" altLang="de-DE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Ohne Psycho-Soziale Unterstützung schaffen es viele nicht: Der 18. Geburtstag, die Beendigung der Jugendhilfe und der Erhalt eines ablehnenden BAMF-Bescheides sind zentrale Risikozeitpunkte.</a:t>
            </a:r>
          </a:p>
          <a:p>
            <a:pPr marL="366712" indent="-342900" eaLnBrk="1" hangingPunct="1">
              <a:spcBef>
                <a:spcPts val="496"/>
              </a:spcBef>
              <a:buFontTx/>
              <a:buChar char="-"/>
            </a:pPr>
            <a:r>
              <a:rPr lang="de-DE" altLang="de-DE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Räumliche </a:t>
            </a:r>
            <a:r>
              <a:rPr lang="de-DE" altLang="de-DE" sz="2200" dirty="0">
                <a:solidFill>
                  <a:prstClr val="black"/>
                </a:solidFill>
                <a:cs typeface="Arial" panose="020B0604020202020204" pitchFamily="34" charset="0"/>
              </a:rPr>
              <a:t>Einschränkungen </a:t>
            </a:r>
            <a:r>
              <a:rPr lang="de-DE" altLang="de-DE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und Lebensunterhaltssicherung müssen beachtet werden.</a:t>
            </a:r>
          </a:p>
        </p:txBody>
      </p:sp>
    </p:spTree>
    <p:extLst>
      <p:ext uri="{BB962C8B-B14F-4D97-AF65-F5344CB8AC3E}">
        <p14:creationId xmlns:p14="http://schemas.microsoft.com/office/powerpoint/2010/main" val="1025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3960192" y="683493"/>
            <a:ext cx="8694539" cy="1461188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Weiterführende Informationen</a:t>
            </a:r>
            <a:endParaRPr lang="de-DE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9792" y="1763613"/>
            <a:ext cx="9503658" cy="5472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496"/>
              </a:spcBef>
            </a:pPr>
            <a:r>
              <a:rPr lang="de-DE" sz="2000" dirty="0" smtClean="0">
                <a:hlinkClick r:id="rId2"/>
              </a:rPr>
              <a:t>Arbeitshilfen &amp; Ansprechpartner der </a:t>
            </a:r>
            <a:r>
              <a:rPr lang="de-DE" sz="2000" dirty="0" err="1" smtClean="0">
                <a:hlinkClick r:id="rId2"/>
              </a:rPr>
              <a:t>IVaF</a:t>
            </a:r>
            <a:r>
              <a:rPr lang="de-DE" sz="2000" dirty="0" smtClean="0">
                <a:hlinkClick r:id="rId2"/>
              </a:rPr>
              <a:t>-Netzwerke Baden-Württemberg</a:t>
            </a:r>
            <a:endParaRPr lang="de-DE" sz="2000" dirty="0" smtClean="0">
              <a:hlinkClick r:id="rId3"/>
            </a:endParaRPr>
          </a:p>
          <a:p>
            <a:pPr eaLnBrk="1" hangingPunct="1">
              <a:spcBef>
                <a:spcPts val="496"/>
              </a:spcBef>
            </a:pPr>
            <a:r>
              <a:rPr lang="de-DE" sz="2000" dirty="0" smtClean="0">
                <a:hlinkClick r:id="rId3"/>
              </a:rPr>
              <a:t>Arbeitshilfen auf der Themenseite „Bildung &amp; Arbeit“ des Bundesfachverbandes umf</a:t>
            </a:r>
          </a:p>
          <a:p>
            <a:pPr eaLnBrk="1" hangingPunct="1">
              <a:spcBef>
                <a:spcPts val="496"/>
              </a:spcBef>
            </a:pPr>
            <a:r>
              <a:rPr lang="de-DE" sz="2000" dirty="0" smtClean="0">
                <a:hlinkClick r:id="rId4"/>
              </a:rPr>
              <a:t>Arbeitshilfen </a:t>
            </a:r>
            <a:r>
              <a:rPr lang="de-DE" sz="2000" dirty="0">
                <a:hlinkClick r:id="rId4"/>
              </a:rPr>
              <a:t>des Projekt Q, Gemeinnützige Gesellschaft zur </a:t>
            </a:r>
            <a:r>
              <a:rPr lang="de-DE" sz="2000" dirty="0" smtClean="0">
                <a:hlinkClick r:id="rId4"/>
              </a:rPr>
              <a:t>Unterstützung Asylsuchender </a:t>
            </a:r>
            <a:r>
              <a:rPr lang="de-DE" sz="2000" dirty="0">
                <a:hlinkClick r:id="rId4"/>
              </a:rPr>
              <a:t>e.V. </a:t>
            </a:r>
            <a:endParaRPr lang="de-DE" sz="2000" dirty="0" smtClean="0"/>
          </a:p>
          <a:p>
            <a:pPr eaLnBrk="1" hangingPunct="1">
              <a:spcBef>
                <a:spcPts val="496"/>
              </a:spcBef>
            </a:pPr>
            <a:r>
              <a:rPr lang="de-DE" sz="2000" dirty="0" smtClean="0">
                <a:solidFill>
                  <a:schemeClr val="tx1"/>
                </a:solidFill>
                <a:hlinkClick r:id="rId5"/>
              </a:rPr>
              <a:t>Arbeitshilfen des Projektes „</a:t>
            </a:r>
            <a:r>
              <a:rPr lang="de-DE" sz="2000" dirty="0" err="1" smtClean="0">
                <a:solidFill>
                  <a:schemeClr val="tx1"/>
                </a:solidFill>
                <a:hlinkClick r:id="rId5"/>
              </a:rPr>
              <a:t>NetWin</a:t>
            </a:r>
            <a:r>
              <a:rPr lang="de-DE" sz="2000" dirty="0" smtClean="0">
                <a:solidFill>
                  <a:schemeClr val="tx1"/>
                </a:solidFill>
                <a:hlinkClick r:id="rId5"/>
              </a:rPr>
              <a:t>“</a:t>
            </a:r>
            <a:endParaRPr lang="de-DE" sz="2000" dirty="0" smtClean="0"/>
          </a:p>
          <a:p>
            <a:pPr eaLnBrk="1" hangingPunct="1">
              <a:spcBef>
                <a:spcPts val="496"/>
              </a:spcBef>
            </a:pPr>
            <a:r>
              <a:rPr lang="de-DE" sz="2000" dirty="0" smtClean="0">
                <a:hlinkClick r:id="rId6"/>
              </a:rPr>
              <a:t>Arbeitshilfen </a:t>
            </a:r>
            <a:r>
              <a:rPr lang="de-DE" sz="2000" dirty="0">
                <a:hlinkClick r:id="rId6"/>
              </a:rPr>
              <a:t>zum Thema Flüchtlinge und Ausbildung des Bundesministeriums für Bildung und Forschung</a:t>
            </a:r>
            <a:r>
              <a:rPr lang="de-DE" sz="2000" dirty="0"/>
              <a:t> </a:t>
            </a:r>
            <a:endParaRPr lang="de-DE" sz="2000" dirty="0" smtClean="0"/>
          </a:p>
          <a:p>
            <a:pPr eaLnBrk="1" hangingPunct="1">
              <a:spcBef>
                <a:spcPts val="496"/>
              </a:spcBef>
            </a:pPr>
            <a:r>
              <a:rPr lang="de-DE" sz="2000" dirty="0" smtClean="0">
                <a:hlinkClick r:id="rId7"/>
              </a:rPr>
              <a:t>Arbeitshilfe </a:t>
            </a:r>
            <a:r>
              <a:rPr lang="de-DE" sz="2000" dirty="0">
                <a:hlinkClick r:id="rId7"/>
              </a:rPr>
              <a:t>"Die Ausbildungsduldung nach § 60a Abs. 2 S. 4 ff. </a:t>
            </a:r>
            <a:r>
              <a:rPr lang="de-DE" sz="2000" dirty="0" err="1">
                <a:hlinkClick r:id="rId7"/>
              </a:rPr>
              <a:t>AufenthG</a:t>
            </a:r>
            <a:r>
              <a:rPr lang="de-DE" sz="2000" dirty="0">
                <a:hlinkClick r:id="rId7"/>
              </a:rPr>
              <a:t>", Eichler, Kirsten (GGUA), Paritätischer Gesamtverband, 08/2018</a:t>
            </a:r>
            <a:r>
              <a:rPr lang="de-DE" sz="2000" dirty="0"/>
              <a:t> </a:t>
            </a:r>
            <a:endParaRPr lang="de-DE" sz="2000" dirty="0" smtClean="0"/>
          </a:p>
          <a:p>
            <a:pPr eaLnBrk="1" hangingPunct="1">
              <a:spcBef>
                <a:spcPts val="496"/>
              </a:spcBef>
            </a:pPr>
            <a:r>
              <a:rPr lang="de-DE" sz="2000" dirty="0" smtClean="0">
                <a:hlinkClick r:id="rId8"/>
              </a:rPr>
              <a:t>Arbeitshilfe </a:t>
            </a:r>
            <a:r>
              <a:rPr lang="de-DE" sz="2000" dirty="0">
                <a:hlinkClick r:id="rId8"/>
              </a:rPr>
              <a:t>"Sicherung des Lebensunterhalts während einer Ausbildung", Paritätischer Gesamtverband, 05/2018</a:t>
            </a:r>
            <a:r>
              <a:rPr lang="de-DE" sz="2000" dirty="0"/>
              <a:t> </a:t>
            </a:r>
            <a:endParaRPr lang="de-DE" sz="2000" dirty="0" smtClean="0"/>
          </a:p>
          <a:p>
            <a:pPr eaLnBrk="1" hangingPunct="1">
              <a:spcBef>
                <a:spcPts val="496"/>
              </a:spcBef>
            </a:pPr>
            <a:r>
              <a:rPr lang="de-DE" sz="2000" dirty="0" smtClean="0">
                <a:hlinkClick r:id="rId9"/>
              </a:rPr>
              <a:t>Arbeitshilfe </a:t>
            </a:r>
            <a:r>
              <a:rPr lang="de-DE" sz="2000" dirty="0">
                <a:hlinkClick r:id="rId9"/>
              </a:rPr>
              <a:t>"Rahmenbedingungen des Arbeitsmarktzugangs von Flüchtlingen", Informationsverbund Asyl &amp; Migration, 11/2017</a:t>
            </a:r>
            <a:r>
              <a:rPr lang="de-DE" sz="2000" dirty="0"/>
              <a:t> </a:t>
            </a:r>
            <a:endParaRPr lang="de-DE" sz="2000" dirty="0" smtClean="0"/>
          </a:p>
          <a:p>
            <a:pPr eaLnBrk="1" hangingPunct="1">
              <a:spcBef>
                <a:spcPts val="496"/>
              </a:spcBef>
            </a:pPr>
            <a:r>
              <a:rPr lang="de-DE" sz="2000" dirty="0" smtClean="0">
                <a:hlinkClick r:id="rId10"/>
              </a:rPr>
              <a:t>Arbeitshilfe </a:t>
            </a:r>
            <a:r>
              <a:rPr lang="de-DE" sz="2000" dirty="0">
                <a:hlinkClick r:id="rId10"/>
              </a:rPr>
              <a:t>"Die Bleiberechtsregelungen gemäß §§ 25a und b des Aufenthaltsgesetzes und ihre Anwendung", Paritätischer Gesamtverband, 11/2017</a:t>
            </a:r>
            <a:endParaRPr lang="de-DE" altLang="de-DE" sz="2000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1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-1424" y="5669981"/>
            <a:ext cx="9071610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4507" y="1763924"/>
            <a:ext cx="9071610" cy="583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51"/>
              </a:spcBef>
            </a:pPr>
            <a:endParaRPr lang="de-DE" altLang="de-DE" sz="20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51"/>
              </a:spcBef>
            </a:pPr>
            <a:r>
              <a:rPr lang="de-DE" altLang="de-DE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Gut </a:t>
            </a:r>
            <a:r>
              <a:rPr lang="de-DE" altLang="de-DE" sz="2000" b="1" dirty="0">
                <a:solidFill>
                  <a:schemeClr val="tx1"/>
                </a:solidFill>
                <a:cs typeface="Arial" panose="020B0604020202020204" pitchFamily="34" charset="0"/>
              </a:rPr>
              <a:t>ankommen – Fachkräfte qualifizieren</a:t>
            </a:r>
          </a:p>
          <a:p>
            <a:pPr eaLnBrk="1" hangingPunct="1">
              <a:lnSpc>
                <a:spcPct val="80000"/>
              </a:lnSpc>
              <a:spcBef>
                <a:spcPts val="551"/>
              </a:spcBef>
            </a:pPr>
            <a:r>
              <a:rPr lang="de-DE" sz="2000" dirty="0">
                <a:solidFill>
                  <a:schemeClr val="tx1"/>
                </a:solidFill>
                <a:cs typeface="Arial" panose="020B0604020202020204" pitchFamily="34" charset="0"/>
              </a:rPr>
              <a:t>Kindgerechte Aufnahme unbegleiteter Minderjähriger</a:t>
            </a:r>
          </a:p>
          <a:p>
            <a:pPr eaLnBrk="1" hangingPunct="1">
              <a:lnSpc>
                <a:spcPct val="80000"/>
              </a:lnSpc>
              <a:spcBef>
                <a:spcPts val="551"/>
              </a:spcBef>
            </a:pPr>
            <a:endParaRPr lang="de-DE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441"/>
              </a:spcBef>
            </a:pPr>
            <a:r>
              <a:rPr lang="de-DE" altLang="de-DE" sz="2000" dirty="0">
                <a:solidFill>
                  <a:schemeClr val="tx1"/>
                </a:solidFill>
                <a:cs typeface="Arial" panose="020B0604020202020204" pitchFamily="34" charset="0"/>
              </a:rPr>
              <a:t>Ein Projekt des Bundesfachverband umF in Kooperation mit </a:t>
            </a:r>
            <a:r>
              <a:rPr lang="de-DE" sz="2000" dirty="0">
                <a:solidFill>
                  <a:schemeClr val="tx1"/>
                </a:solidFill>
                <a:cs typeface="Arial" panose="020B0604020202020204" pitchFamily="34" charset="0"/>
              </a:rPr>
              <a:t>Deutschen</a:t>
            </a:r>
          </a:p>
          <a:p>
            <a:pPr eaLnBrk="1" hangingPunct="1">
              <a:lnSpc>
                <a:spcPct val="80000"/>
              </a:lnSpc>
              <a:spcBef>
                <a:spcPts val="441"/>
              </a:spcBef>
            </a:pPr>
            <a:r>
              <a:rPr lang="de-DE" sz="2000" dirty="0">
                <a:solidFill>
                  <a:schemeClr val="tx1"/>
                </a:solidFill>
                <a:cs typeface="Arial" panose="020B0604020202020204" pitchFamily="34" charset="0"/>
              </a:rPr>
              <a:t>Institut für Jugendhilfe und Familienrecht (DIJuF) und </a:t>
            </a:r>
            <a:r>
              <a:rPr lang="de-DE" sz="2000" dirty="0" err="1">
                <a:solidFill>
                  <a:schemeClr val="tx1"/>
                </a:solidFill>
                <a:cs typeface="Arial" panose="020B0604020202020204" pitchFamily="34" charset="0"/>
              </a:rPr>
              <a:t>terre</a:t>
            </a:r>
            <a:r>
              <a:rPr lang="de-DE" sz="2000" dirty="0">
                <a:solidFill>
                  <a:schemeClr val="tx1"/>
                </a:solidFill>
                <a:cs typeface="Arial" panose="020B0604020202020204" pitchFamily="34" charset="0"/>
              </a:rPr>
              <a:t> des </a:t>
            </a:r>
            <a:r>
              <a:rPr lang="de-DE" sz="2000" dirty="0" err="1">
                <a:solidFill>
                  <a:schemeClr val="tx1"/>
                </a:solidFill>
                <a:cs typeface="Arial" panose="020B0604020202020204" pitchFamily="34" charset="0"/>
              </a:rPr>
              <a:t>hommes</a:t>
            </a:r>
            <a:r>
              <a:rPr lang="de-DE" sz="2000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de-DE" altLang="de-DE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441"/>
              </a:spcBef>
            </a:pPr>
            <a:endParaRPr lang="de-DE" altLang="de-DE" sz="20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441"/>
              </a:spcBef>
            </a:pPr>
            <a:r>
              <a:rPr lang="de-DE" altLang="de-DE" sz="2000" b="1" dirty="0">
                <a:solidFill>
                  <a:srgbClr val="000000"/>
                </a:solidFill>
                <a:cs typeface="Arial" panose="020B0604020202020204" pitchFamily="34" charset="0"/>
              </a:rPr>
              <a:t>Tobias Klaus</a:t>
            </a:r>
            <a:endParaRPr lang="de-DE" altLang="de-DE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de-DE" sz="2000" dirty="0">
                <a:solidFill>
                  <a:schemeClr val="tx1"/>
                </a:solidFill>
                <a:cs typeface="Arial" panose="020B0604020202020204" pitchFamily="34" charset="0"/>
              </a:rPr>
              <a:t>Telefon: 030 / 82 09 743 – 0</a:t>
            </a:r>
          </a:p>
          <a:p>
            <a:r>
              <a:rPr lang="de-DE" sz="2000" dirty="0">
                <a:solidFill>
                  <a:schemeClr val="tx1"/>
                </a:solidFill>
                <a:cs typeface="Arial" panose="020B0604020202020204" pitchFamily="34" charset="0"/>
              </a:rPr>
              <a:t>Fax: 030 / 82 09 743 - 9  </a:t>
            </a:r>
          </a:p>
          <a:p>
            <a:r>
              <a:rPr lang="de-DE" sz="2000" dirty="0">
                <a:solidFill>
                  <a:schemeClr val="tx1"/>
                </a:solidFill>
                <a:cs typeface="Arial" panose="020B0604020202020204" pitchFamily="34" charset="0"/>
              </a:rPr>
              <a:t>Email: </a:t>
            </a:r>
            <a:r>
              <a:rPr lang="de-DE" sz="2000" dirty="0">
                <a:cs typeface="Arial" panose="020B0604020202020204" pitchFamily="34" charset="0"/>
                <a:hlinkClick r:id="rId3"/>
              </a:rPr>
              <a:t>t.klaus@b-umf.de</a:t>
            </a:r>
            <a:r>
              <a:rPr lang="de-DE" sz="2000" dirty="0">
                <a:cs typeface="Arial" panose="020B0604020202020204" pitchFamily="34" charset="0"/>
              </a:rPr>
              <a:t>,</a:t>
            </a:r>
          </a:p>
          <a:p>
            <a:endParaRPr lang="de-DE" altLang="de-DE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441"/>
              </a:spcBef>
            </a:pPr>
            <a:r>
              <a:rPr lang="de-DE" altLang="de-DE" sz="2000" dirty="0">
                <a:solidFill>
                  <a:srgbClr val="000000"/>
                </a:solidFill>
                <a:cs typeface="Arial" panose="020B0604020202020204" pitchFamily="34" charset="0"/>
                <a:hlinkClick r:id="rId4"/>
              </a:rPr>
              <a:t>www.b-umf.de</a:t>
            </a:r>
            <a:endParaRPr lang="de-DE" altLang="de-DE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441"/>
              </a:spcBef>
            </a:pPr>
            <a:endParaRPr lang="de-DE" altLang="de-DE" sz="2000" dirty="0">
              <a:solidFill>
                <a:srgbClr val="000000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441"/>
              </a:spcBef>
            </a:pPr>
            <a:endParaRPr lang="de-DE" sz="2000" dirty="0" smtClean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spcBef>
                <a:spcPts val="441"/>
              </a:spcBef>
            </a:pPr>
            <a:endParaRPr lang="de-DE" sz="20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spcBef>
                <a:spcPts val="441"/>
              </a:spcBef>
            </a:pPr>
            <a:endParaRPr lang="de-DE" sz="2000" dirty="0" smtClean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spcBef>
                <a:spcPts val="441"/>
              </a:spcBef>
            </a:pPr>
            <a:r>
              <a:rPr lang="de-DE" sz="1100" dirty="0" smtClean="0">
                <a:solidFill>
                  <a:schemeClr val="tx1"/>
                </a:solidFill>
                <a:latin typeface="+mj-lt"/>
              </a:rPr>
              <a:t>Dieses </a:t>
            </a:r>
            <a:r>
              <a:rPr lang="de-DE" sz="1100" dirty="0">
                <a:solidFill>
                  <a:schemeClr val="tx1"/>
                </a:solidFill>
                <a:latin typeface="+mj-lt"/>
              </a:rPr>
              <a:t>Projekt wird aus Mitteln des Asyl-, Migrations- und Integrationsfonds </a:t>
            </a:r>
            <a:r>
              <a:rPr lang="de-DE" sz="1100" dirty="0" err="1">
                <a:solidFill>
                  <a:schemeClr val="tx1"/>
                </a:solidFill>
                <a:latin typeface="+mj-lt"/>
              </a:rPr>
              <a:t>kofinanziert</a:t>
            </a:r>
            <a:r>
              <a:rPr lang="de-DE" altLang="de-DE" sz="1100" dirty="0" smtClean="0">
                <a:solidFill>
                  <a:schemeClr val="tx1"/>
                </a:solidFill>
                <a:latin typeface="+mj-lt"/>
              </a:rPr>
              <a:t>:</a:t>
            </a:r>
            <a:endParaRPr lang="de-DE" altLang="de-DE" sz="1100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spcBef>
                <a:spcPts val="276"/>
              </a:spcBef>
            </a:pPr>
            <a:endParaRPr lang="de-DE" altLang="de-DE" sz="12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276"/>
              </a:spcBef>
            </a:pPr>
            <a:endParaRPr lang="de-DE" altLang="de-DE" sz="12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bamf.de/SharedDocs/Anlagen/DE/Downloads/Infothek/EU_AMIF/logo-eu-farbig-jpg.jpg?__blob=publicationFi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616" y="6588149"/>
            <a:ext cx="868152" cy="68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bamf.de/SharedDocs/Anlagen/DE/Downloads/Infothek/EU_AMIF/logo-eu-foerdert-farbig-jpg.jpg?__blob=publicationFil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247" y="6533577"/>
            <a:ext cx="1788393" cy="77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532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4507" y="1763924"/>
            <a:ext cx="9071610" cy="583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51"/>
              </a:spcBef>
            </a:pPr>
            <a:endParaRPr lang="de-DE" altLang="de-DE" sz="32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51"/>
              </a:spcBef>
            </a:pPr>
            <a:endParaRPr lang="de-DE" altLang="de-DE" sz="3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51"/>
              </a:spcBef>
            </a:pPr>
            <a:endParaRPr lang="de-DE" altLang="de-DE" sz="32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51"/>
              </a:spcBef>
            </a:pPr>
            <a:endParaRPr lang="de-DE" altLang="de-DE" sz="3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51"/>
              </a:spcBef>
            </a:pPr>
            <a:endParaRPr lang="de-DE" altLang="de-DE" sz="32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51"/>
              </a:spcBef>
            </a:pPr>
            <a:r>
              <a:rPr lang="de-DE" altLang="de-DE" sz="32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Vielen Dank für Ihre Aufmerksamkeit</a:t>
            </a:r>
          </a:p>
          <a:p>
            <a:pPr eaLnBrk="1" hangingPunct="1">
              <a:lnSpc>
                <a:spcPct val="80000"/>
              </a:lnSpc>
              <a:spcBef>
                <a:spcPts val="551"/>
              </a:spcBef>
            </a:pPr>
            <a:endParaRPr lang="de-DE" altLang="de-DE" sz="3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51"/>
              </a:spcBef>
            </a:pPr>
            <a:endParaRPr lang="de-DE" altLang="de-DE" sz="3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51"/>
              </a:spcBef>
            </a:pPr>
            <a:endParaRPr lang="de-DE" altLang="de-DE" sz="32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276"/>
              </a:spcBef>
            </a:pPr>
            <a:endParaRPr lang="de-DE" altLang="de-DE" sz="3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276"/>
              </a:spcBef>
            </a:pPr>
            <a:endParaRPr lang="de-DE" altLang="de-DE" sz="3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276"/>
              </a:spcBef>
            </a:pPr>
            <a:endParaRPr lang="de-DE" altLang="de-DE" sz="3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276"/>
              </a:spcBef>
            </a:pPr>
            <a:endParaRPr lang="de-DE" altLang="de-DE" sz="3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4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504507" y="841714"/>
            <a:ext cx="9071610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04507" y="1475892"/>
            <a:ext cx="9071610" cy="561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882"/>
              </a:spcBef>
            </a:pPr>
            <a:endParaRPr lang="de-DE" altLang="de-DE" sz="3527" b="1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882"/>
              </a:spcBef>
            </a:pPr>
            <a:r>
              <a:rPr lang="de-DE" altLang="de-DE" sz="3527" b="1" dirty="0" smtClean="0">
                <a:solidFill>
                  <a:srgbClr val="000000"/>
                </a:solidFill>
              </a:rPr>
              <a:t>Online-Umfrage des BumF: Bildungsrelevante Ergebnisse</a:t>
            </a:r>
          </a:p>
          <a:p>
            <a:pPr algn="ctr" eaLnBrk="1" hangingPunct="1">
              <a:spcBef>
                <a:spcPts val="882"/>
              </a:spcBef>
            </a:pPr>
            <a:endParaRPr lang="de-DE" altLang="de-DE" sz="3527" b="1" dirty="0">
              <a:solidFill>
                <a:srgbClr val="000000"/>
              </a:solidFill>
            </a:endParaRPr>
          </a:p>
          <a:p>
            <a:pPr marL="366712" indent="-342900" algn="ctr" eaLnBrk="1" hangingPunct="1">
              <a:spcBef>
                <a:spcPts val="882"/>
              </a:spcBef>
              <a:buFontTx/>
              <a:buChar char="-"/>
            </a:pPr>
            <a:r>
              <a:rPr lang="de-DE" altLang="de-DE" sz="2200" dirty="0" smtClean="0">
                <a:solidFill>
                  <a:srgbClr val="000000"/>
                </a:solidFill>
              </a:rPr>
              <a:t>Bewertung der Bildungssituation nach Altersgruppen </a:t>
            </a:r>
          </a:p>
          <a:p>
            <a:pPr marL="366712" indent="-342900" algn="ctr" eaLnBrk="1" hangingPunct="1">
              <a:spcBef>
                <a:spcPts val="882"/>
              </a:spcBef>
              <a:buFontTx/>
              <a:buChar char="-"/>
            </a:pPr>
            <a:r>
              <a:rPr lang="de-DE" altLang="de-DE" sz="2200" dirty="0" smtClean="0">
                <a:solidFill>
                  <a:srgbClr val="000000"/>
                </a:solidFill>
              </a:rPr>
              <a:t>Lernumfeld: Anschlussunterbringung und Hilfen für junge Volljährige</a:t>
            </a:r>
            <a:endParaRPr lang="de-DE" altLang="de-DE" sz="2200" dirty="0">
              <a:solidFill>
                <a:srgbClr val="000000"/>
              </a:solidFill>
            </a:endParaRPr>
          </a:p>
          <a:p>
            <a:pPr marL="23812" indent="0" algn="ctr" eaLnBrk="1" hangingPunct="1">
              <a:spcBef>
                <a:spcPts val="882"/>
              </a:spcBef>
            </a:pPr>
            <a:endParaRPr lang="de-DE" altLang="de-DE" sz="2200" dirty="0" smtClean="0">
              <a:solidFill>
                <a:srgbClr val="000000"/>
              </a:solidFill>
            </a:endParaRPr>
          </a:p>
          <a:p>
            <a:pPr marL="23812" indent="0" algn="ctr" eaLnBrk="1" hangingPunct="1">
              <a:spcBef>
                <a:spcPts val="882"/>
              </a:spcBef>
            </a:pPr>
            <a:r>
              <a:rPr lang="de-DE" altLang="de-DE" sz="2200" dirty="0" smtClean="0">
                <a:solidFill>
                  <a:srgbClr val="000000"/>
                </a:solidFill>
              </a:rPr>
              <a:t>Ausgewertete Fragebögen: 723 (74 aus BW)</a:t>
            </a:r>
          </a:p>
          <a:p>
            <a:pPr marL="23812" indent="0" algn="ctr" eaLnBrk="1" hangingPunct="1">
              <a:spcBef>
                <a:spcPts val="882"/>
              </a:spcBef>
            </a:pPr>
            <a:r>
              <a:rPr lang="de-DE" altLang="de-DE" sz="2200" dirty="0" smtClean="0">
                <a:solidFill>
                  <a:srgbClr val="000000"/>
                </a:solidFill>
              </a:rPr>
              <a:t>Umfragezeitraum</a:t>
            </a:r>
            <a:r>
              <a:rPr lang="de-DE" altLang="de-DE" sz="2200" dirty="0">
                <a:solidFill>
                  <a:srgbClr val="000000"/>
                </a:solidFill>
              </a:rPr>
              <a:t>: 20.09.2018 </a:t>
            </a:r>
            <a:r>
              <a:rPr lang="de-DE" altLang="de-DE" sz="2200" dirty="0" smtClean="0">
                <a:solidFill>
                  <a:srgbClr val="000000"/>
                </a:solidFill>
              </a:rPr>
              <a:t>bis 07.10.2018 </a:t>
            </a:r>
          </a:p>
          <a:p>
            <a:pPr marL="23812" indent="0" algn="ctr" eaLnBrk="1" hangingPunct="1">
              <a:spcBef>
                <a:spcPts val="882"/>
              </a:spcBef>
            </a:pPr>
            <a:r>
              <a:rPr lang="de-DE" altLang="de-DE" sz="2200" dirty="0" smtClean="0">
                <a:solidFill>
                  <a:srgbClr val="000000"/>
                </a:solidFill>
              </a:rPr>
              <a:t>Hauptgruppen: Betreuer/innen Jugendhilfeeinrichtungen (38,9%), Leitungsebene Jugendhilfe (15,9%), Mitarbeitende des ASD (10,8%)</a:t>
            </a:r>
            <a:endParaRPr lang="de-DE" altLang="de-DE" sz="2200" dirty="0">
              <a:solidFill>
                <a:srgbClr val="000000"/>
              </a:solidFill>
            </a:endParaRPr>
          </a:p>
          <a:p>
            <a:pPr marL="366712" indent="-342900" algn="ctr" eaLnBrk="1" hangingPunct="1">
              <a:spcBef>
                <a:spcPts val="882"/>
              </a:spcBef>
              <a:buFontTx/>
              <a:buChar char="-"/>
            </a:pPr>
            <a:endParaRPr lang="de-DE" altLang="de-DE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155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3808" y="1619597"/>
            <a:ext cx="9071610" cy="594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66712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Die </a:t>
            </a:r>
            <a:r>
              <a:rPr lang="de-DE" sz="2200" dirty="0">
                <a:solidFill>
                  <a:schemeClr val="tx1"/>
                </a:solidFill>
              </a:rPr>
              <a:t>Bildungssituation wird insgesamt etwas besser bewertet als noch im </a:t>
            </a:r>
            <a:r>
              <a:rPr lang="de-DE" sz="2200" dirty="0" smtClean="0">
                <a:solidFill>
                  <a:schemeClr val="tx1"/>
                </a:solidFill>
              </a:rPr>
              <a:t>Vorjahr. Allerdings weiterhin deutlich zu schlecht.</a:t>
            </a:r>
          </a:p>
          <a:p>
            <a:pPr marL="23812" indent="0"/>
            <a:endParaRPr lang="de-DE" sz="2200" dirty="0" smtClean="0">
              <a:solidFill>
                <a:schemeClr val="tx1"/>
              </a:solidFill>
            </a:endParaRPr>
          </a:p>
          <a:p>
            <a:pPr marL="366712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Der Zugang zu Bildung und Spracherwerb wird mit zunehmendem Alter schwieriger: Während </a:t>
            </a:r>
            <a:r>
              <a:rPr lang="de-DE" sz="2200" dirty="0">
                <a:solidFill>
                  <a:schemeClr val="tx1"/>
                </a:solidFill>
              </a:rPr>
              <a:t>die Bildungssituation bei unter 16-Jährigen von 72,5 Prozent als gut oder sehr gut bewertet wird (2017: </a:t>
            </a:r>
            <a:r>
              <a:rPr lang="de-DE" sz="2200" dirty="0" smtClean="0">
                <a:solidFill>
                  <a:schemeClr val="tx1"/>
                </a:solidFill>
              </a:rPr>
              <a:t>67,1%), </a:t>
            </a:r>
            <a:r>
              <a:rPr lang="de-DE" sz="2200" dirty="0">
                <a:solidFill>
                  <a:schemeClr val="tx1"/>
                </a:solidFill>
              </a:rPr>
              <a:t>geben dies bei über 18-Jährigen nur 30,4 Prozent an (2017: 26,4</a:t>
            </a:r>
            <a:r>
              <a:rPr lang="de-DE" sz="2200" dirty="0" smtClean="0">
                <a:solidFill>
                  <a:schemeClr val="tx1"/>
                </a:solidFill>
              </a:rPr>
              <a:t>%).</a:t>
            </a:r>
          </a:p>
          <a:p>
            <a:pPr marL="23812" indent="0"/>
            <a:endParaRPr lang="de-DE" sz="2200" dirty="0" smtClean="0">
              <a:solidFill>
                <a:schemeClr val="tx1"/>
              </a:solidFill>
            </a:endParaRPr>
          </a:p>
          <a:p>
            <a:pPr marL="366712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Fachkräfte problematisieren besonders oft: </a:t>
            </a:r>
          </a:p>
          <a:p>
            <a:pPr marL="766762" lvl="1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Probleme im Übergang </a:t>
            </a:r>
            <a:r>
              <a:rPr lang="de-DE" sz="2200" dirty="0">
                <a:solidFill>
                  <a:schemeClr val="tx1"/>
                </a:solidFill>
              </a:rPr>
              <a:t>in </a:t>
            </a:r>
            <a:r>
              <a:rPr lang="de-DE" sz="2200" dirty="0" smtClean="0">
                <a:solidFill>
                  <a:schemeClr val="tx1"/>
                </a:solidFill>
              </a:rPr>
              <a:t>Ausbildung/weiterführende Schulen</a:t>
            </a:r>
          </a:p>
          <a:p>
            <a:pPr marL="766762" lvl="1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Zu wenig Schulplatz-Kapazitäten für </a:t>
            </a:r>
            <a:r>
              <a:rPr lang="de-DE" sz="2200" dirty="0">
                <a:solidFill>
                  <a:schemeClr val="tx1"/>
                </a:solidFill>
              </a:rPr>
              <a:t>über </a:t>
            </a:r>
            <a:r>
              <a:rPr lang="de-DE" sz="2200" dirty="0" smtClean="0">
                <a:solidFill>
                  <a:schemeClr val="tx1"/>
                </a:solidFill>
              </a:rPr>
              <a:t>18-Jährige</a:t>
            </a:r>
          </a:p>
          <a:p>
            <a:pPr marL="766762" lvl="1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Zu </a:t>
            </a:r>
            <a:r>
              <a:rPr lang="de-DE" sz="2200" dirty="0">
                <a:solidFill>
                  <a:schemeClr val="tx1"/>
                </a:solidFill>
              </a:rPr>
              <a:t>wenig Differenzierung nach Lern- und Bildungsniveaus</a:t>
            </a:r>
            <a:endParaRPr lang="de-DE" sz="2200" dirty="0" smtClean="0">
              <a:solidFill>
                <a:schemeClr val="tx1"/>
              </a:solidFill>
            </a:endParaRPr>
          </a:p>
          <a:p>
            <a:pPr marL="766762" lvl="1" indent="-342900">
              <a:buFontTx/>
              <a:buChar char="-"/>
            </a:pPr>
            <a:r>
              <a:rPr lang="de-DE" sz="2200" dirty="0">
                <a:solidFill>
                  <a:schemeClr val="tx1"/>
                </a:solidFill>
              </a:rPr>
              <a:t>R</a:t>
            </a:r>
            <a:r>
              <a:rPr lang="de-DE" sz="2200" dirty="0" smtClean="0">
                <a:solidFill>
                  <a:schemeClr val="tx1"/>
                </a:solidFill>
              </a:rPr>
              <a:t>echtliche </a:t>
            </a:r>
            <a:r>
              <a:rPr lang="de-DE" sz="2200" dirty="0">
                <a:solidFill>
                  <a:schemeClr val="tx1"/>
                </a:solidFill>
              </a:rPr>
              <a:t>Hürden bei der </a:t>
            </a:r>
            <a:r>
              <a:rPr lang="de-DE" sz="2200" dirty="0" smtClean="0">
                <a:solidFill>
                  <a:schemeClr val="tx1"/>
                </a:solidFill>
              </a:rPr>
              <a:t>Bildungsförderung/Ausbildungszugang</a:t>
            </a:r>
          </a:p>
          <a:p>
            <a:pPr marL="423862" lvl="1" indent="0"/>
            <a:endParaRPr lang="de-DE" sz="2200" dirty="0" smtClean="0">
              <a:solidFill>
                <a:schemeClr val="tx1"/>
              </a:solidFill>
            </a:endParaRPr>
          </a:p>
          <a:p>
            <a:pPr marL="366712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Es </a:t>
            </a:r>
            <a:r>
              <a:rPr lang="de-DE" sz="2200" dirty="0">
                <a:solidFill>
                  <a:schemeClr val="tx1"/>
                </a:solidFill>
              </a:rPr>
              <a:t>bestehen große Unterschiede zwischen den Bundesländern. Baden-Württemberg schneidet vergleichsweise gut ab</a:t>
            </a:r>
            <a:r>
              <a:rPr lang="de-DE" sz="2200" dirty="0" smtClean="0">
                <a:solidFill>
                  <a:schemeClr val="tx1"/>
                </a:solidFill>
              </a:rPr>
              <a:t>.</a:t>
            </a:r>
            <a:endParaRPr lang="de-DE" sz="2200" dirty="0">
              <a:solidFill>
                <a:schemeClr val="tx1"/>
              </a:solidFill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6192440" y="188790"/>
            <a:ext cx="8694539" cy="1461188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886786" y="336695"/>
            <a:ext cx="5688632" cy="1165377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Bewertung der Bildungssituation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5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4522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feil nach oben 2"/>
          <p:cNvSpPr/>
          <p:nvPr/>
        </p:nvSpPr>
        <p:spPr>
          <a:xfrm>
            <a:off x="3744168" y="6130567"/>
            <a:ext cx="576064" cy="5295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0" y="7196151"/>
            <a:ext cx="10058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Wie schätzen Sie </a:t>
            </a:r>
            <a:r>
              <a:rPr lang="de-DE" sz="2000" dirty="0" smtClean="0">
                <a:solidFill>
                  <a:schemeClr val="tx1"/>
                </a:solidFill>
              </a:rPr>
              <a:t>d. </a:t>
            </a:r>
            <a:r>
              <a:rPr lang="de-DE" sz="2000" dirty="0">
                <a:solidFill>
                  <a:schemeClr val="tx1"/>
                </a:solidFill>
              </a:rPr>
              <a:t>Situation </a:t>
            </a:r>
            <a:r>
              <a:rPr lang="de-DE" sz="2000" dirty="0" smtClean="0">
                <a:solidFill>
                  <a:schemeClr val="tx1"/>
                </a:solidFill>
              </a:rPr>
              <a:t>bzgl. Spracherwerb &amp; Bildung bei Ihnen vor Ort ein?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3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587"/>
            <a:ext cx="10080625" cy="7416824"/>
          </a:xfrm>
          <a:prstGeom prst="rect">
            <a:avLst/>
          </a:prstGeom>
        </p:spPr>
      </p:pic>
      <p:sp>
        <p:nvSpPr>
          <p:cNvPr id="4" name="Pfeil nach oben 3"/>
          <p:cNvSpPr/>
          <p:nvPr/>
        </p:nvSpPr>
        <p:spPr>
          <a:xfrm>
            <a:off x="1151880" y="6084093"/>
            <a:ext cx="576064" cy="5295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7196151"/>
            <a:ext cx="10058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Wie schätzen Sie </a:t>
            </a:r>
            <a:r>
              <a:rPr lang="de-DE" sz="2000" dirty="0" smtClean="0">
                <a:solidFill>
                  <a:schemeClr val="tx1"/>
                </a:solidFill>
              </a:rPr>
              <a:t>d. </a:t>
            </a:r>
            <a:r>
              <a:rPr lang="de-DE" sz="2000" dirty="0">
                <a:solidFill>
                  <a:schemeClr val="tx1"/>
                </a:solidFill>
              </a:rPr>
              <a:t>Situation </a:t>
            </a:r>
            <a:r>
              <a:rPr lang="de-DE" sz="2000" dirty="0" smtClean="0">
                <a:solidFill>
                  <a:schemeClr val="tx1"/>
                </a:solidFill>
              </a:rPr>
              <a:t>bzgl. Spracherwerb &amp; Bildung bei Ihnen vor Ort ein?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6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6049"/>
            <a:ext cx="10080625" cy="7334278"/>
          </a:xfrm>
          <a:prstGeom prst="rect">
            <a:avLst/>
          </a:prstGeom>
        </p:spPr>
      </p:pic>
      <p:sp>
        <p:nvSpPr>
          <p:cNvPr id="4" name="Pfeil nach oben 3"/>
          <p:cNvSpPr/>
          <p:nvPr/>
        </p:nvSpPr>
        <p:spPr>
          <a:xfrm>
            <a:off x="1511920" y="6012085"/>
            <a:ext cx="576064" cy="5295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0" y="7124143"/>
            <a:ext cx="10058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Wie schätzen Sie </a:t>
            </a:r>
            <a:r>
              <a:rPr lang="de-DE" sz="2000" dirty="0" smtClean="0">
                <a:solidFill>
                  <a:schemeClr val="tx1"/>
                </a:solidFill>
              </a:rPr>
              <a:t>d. </a:t>
            </a:r>
            <a:r>
              <a:rPr lang="de-DE" sz="2000" dirty="0">
                <a:solidFill>
                  <a:schemeClr val="tx1"/>
                </a:solidFill>
              </a:rPr>
              <a:t>Situation </a:t>
            </a:r>
            <a:r>
              <a:rPr lang="de-DE" sz="2000" dirty="0" smtClean="0">
                <a:solidFill>
                  <a:schemeClr val="tx1"/>
                </a:solidFill>
              </a:rPr>
              <a:t>bzgl. Spracherwerb &amp; Bildung bei Ihnen vor Ort ein?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26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3808" y="1619597"/>
            <a:ext cx="9071610" cy="594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208" tIns="51588" rIns="99208" bIns="51588"/>
          <a:lstStyle>
            <a:lvl1pPr marL="342900" indent="-3190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66712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Der Übergang aus der Jugendhilfe in die Selbständigkeit ist ein kritischer Punkt, an dem Bildungserfolge gefährdet werden können,</a:t>
            </a:r>
          </a:p>
          <a:p>
            <a:pPr marL="366712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Dies </a:t>
            </a:r>
            <a:r>
              <a:rPr lang="de-DE" sz="2200" dirty="0" smtClean="0">
                <a:solidFill>
                  <a:schemeClr val="tx1"/>
                </a:solidFill>
              </a:rPr>
              <a:t>gilt insbesondere bei einer Unterbringung in Obdachlosenunterkünfte und Gemeinschaftsunterkünfte (Lärm, Enge, fehlender Schlaf, Konflikte, fehlende Rückzugsräume)</a:t>
            </a:r>
          </a:p>
          <a:p>
            <a:pPr marL="366712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Bis </a:t>
            </a:r>
            <a:r>
              <a:rPr lang="de-DE" sz="2200" dirty="0" smtClean="0">
                <a:solidFill>
                  <a:schemeClr val="tx1"/>
                </a:solidFill>
              </a:rPr>
              <a:t>zum 21. Lebensjahr besteht ein Regelrechtsanspruch auf Jugendhilfe, sofern ein </a:t>
            </a:r>
            <a:r>
              <a:rPr lang="de-DE" sz="2200" dirty="0" smtClean="0">
                <a:solidFill>
                  <a:schemeClr val="tx1"/>
                </a:solidFill>
              </a:rPr>
              <a:t>pädagogischer Hilfebedarf </a:t>
            </a:r>
            <a:r>
              <a:rPr lang="de-DE" sz="2200" dirty="0" smtClean="0">
                <a:solidFill>
                  <a:schemeClr val="tx1"/>
                </a:solidFill>
              </a:rPr>
              <a:t>festgestellt </a:t>
            </a:r>
            <a:r>
              <a:rPr lang="de-DE" sz="2200" dirty="0" smtClean="0">
                <a:solidFill>
                  <a:schemeClr val="tx1"/>
                </a:solidFill>
              </a:rPr>
              <a:t>wird,</a:t>
            </a:r>
          </a:p>
          <a:p>
            <a:pPr marL="366712" indent="-342900">
              <a:buFontTx/>
              <a:buChar char="-"/>
            </a:pPr>
            <a:endParaRPr lang="de-DE" sz="2200" dirty="0">
              <a:solidFill>
                <a:schemeClr val="tx1"/>
              </a:solidFill>
            </a:endParaRPr>
          </a:p>
          <a:p>
            <a:pPr marL="366712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Es </a:t>
            </a:r>
            <a:r>
              <a:rPr lang="de-DE" sz="2200" dirty="0" smtClean="0">
                <a:solidFill>
                  <a:schemeClr val="tx1"/>
                </a:solidFill>
              </a:rPr>
              <a:t>bestehen große Unterschiede zwischen den Bundesländern aber auch den Kreisen/Städten. Bzgl. Baden-Württemberg:</a:t>
            </a:r>
          </a:p>
          <a:p>
            <a:pPr marL="766762" lvl="1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Gute Noten bei den Hilfen für junge Volljährige</a:t>
            </a:r>
          </a:p>
          <a:p>
            <a:pPr marL="766762" lvl="1" indent="-342900">
              <a:buFontTx/>
              <a:buChar char="-"/>
            </a:pPr>
            <a:r>
              <a:rPr lang="de-DE" sz="2200" dirty="0" smtClean="0">
                <a:solidFill>
                  <a:schemeClr val="tx1"/>
                </a:solidFill>
              </a:rPr>
              <a:t>Problematische Bewertungen bei der Anschlussunterbringung: Es erfolgt häufiger als in anderen BL eine Unterbringung in </a:t>
            </a:r>
            <a:r>
              <a:rPr lang="de-DE" sz="2200" dirty="0" smtClean="0">
                <a:solidFill>
                  <a:schemeClr val="tx1"/>
                </a:solidFill>
              </a:rPr>
              <a:t>Obdachlosenunterkünften.</a:t>
            </a:r>
          </a:p>
          <a:p>
            <a:pPr marL="766762" lvl="1" indent="-342900">
              <a:buFontTx/>
              <a:buChar char="-"/>
            </a:pPr>
            <a:endParaRPr lang="de-DE" sz="2200" dirty="0">
              <a:solidFill>
                <a:schemeClr val="tx1"/>
              </a:solidFill>
            </a:endParaRPr>
          </a:p>
          <a:p>
            <a:r>
              <a:rPr lang="de-DE" sz="2200" dirty="0" smtClean="0">
                <a:solidFill>
                  <a:schemeClr val="tx1"/>
                </a:solidFill>
              </a:rPr>
              <a:t>Weiterlesen: </a:t>
            </a:r>
            <a:r>
              <a:rPr lang="de-DE" sz="2200" dirty="0" smtClean="0">
                <a:hlinkClick r:id="rId3"/>
              </a:rPr>
              <a:t>Junge </a:t>
            </a:r>
            <a:r>
              <a:rPr lang="de-DE" sz="2200" dirty="0">
                <a:hlinkClick r:id="rId3"/>
              </a:rPr>
              <a:t>Geflüchtete auf dem Weg in ein eigenverantwortliches Leben begleiten – Ein Leitfaden für Fachkräfte</a:t>
            </a:r>
            <a:r>
              <a:rPr lang="de-DE" sz="2200" dirty="0"/>
              <a:t> </a:t>
            </a:r>
          </a:p>
          <a:p>
            <a:pPr marL="23812" indent="0"/>
            <a:endParaRPr lang="de-DE" sz="2200" dirty="0" smtClean="0">
              <a:solidFill>
                <a:schemeClr val="tx1"/>
              </a:solidFill>
            </a:endParaRPr>
          </a:p>
          <a:p>
            <a:pPr marL="366712" indent="-342900">
              <a:buFontTx/>
              <a:buChar char="-"/>
            </a:pPr>
            <a:endParaRPr lang="de-DE" sz="2200" dirty="0">
              <a:solidFill>
                <a:schemeClr val="tx1"/>
              </a:solidFill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6192440" y="188790"/>
            <a:ext cx="8694539" cy="1461188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886786" y="336695"/>
            <a:ext cx="5688632" cy="1165377"/>
          </a:xfrm>
          <a:prstGeom prst="rect">
            <a:avLst/>
          </a:prstGeom>
        </p:spPr>
        <p:txBody>
          <a:bodyPr/>
          <a:lstStyle>
            <a:lvl1pPr algn="l" defTabSz="7560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Lernumfeld: Anschluss-unterbringung an Jugendhilfe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080625" cy="723622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feld 3"/>
          <p:cNvSpPr txBox="1"/>
          <p:nvPr/>
        </p:nvSpPr>
        <p:spPr>
          <a:xfrm>
            <a:off x="-1" y="7164212"/>
            <a:ext cx="10058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Wie häufig werden bei Ihnen vor Ort Hilfen für junge Volljährige gewährt</a:t>
            </a:r>
            <a:r>
              <a:rPr lang="de-DE" sz="2000" dirty="0" smtClean="0">
                <a:solidFill>
                  <a:schemeClr val="tx1"/>
                </a:solidFill>
              </a:rPr>
              <a:t>?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5" name="Pfeil nach oben 4"/>
          <p:cNvSpPr/>
          <p:nvPr/>
        </p:nvSpPr>
        <p:spPr>
          <a:xfrm>
            <a:off x="2664048" y="5940077"/>
            <a:ext cx="576064" cy="5295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18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1354</Words>
  <Application>Microsoft Office PowerPoint</Application>
  <PresentationFormat>Benutzerdefiniert</PresentationFormat>
  <Paragraphs>231</Paragraphs>
  <Slides>20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Microsoft YaHei</vt:lpstr>
      <vt:lpstr>Arial</vt:lpstr>
      <vt:lpstr>Calibri</vt:lpstr>
      <vt:lpstr>Calibri Light</vt:lpstr>
      <vt:lpstr>Franklin Gothic Book</vt:lpstr>
      <vt:lpstr>Times New Roman</vt:lpstr>
      <vt:lpstr>Office Theme</vt:lpstr>
      <vt:lpstr>      Herausforderungen in Schule und Berufsausbildung bei jungen Geflüchteten  - Online-Umfrage des BumF 2018: Bildungsrelevante Ergebnisse - Ausgewählte rechtliche Hürden: Beschäftigungserlaubnis und Leistungen - Gelingensbedingungen: Berufsausbildung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B-UMF</dc:creator>
  <cp:lastModifiedBy>t.klaus</cp:lastModifiedBy>
  <cp:revision>1247</cp:revision>
  <cp:lastPrinted>2016-09-05T09:52:19Z</cp:lastPrinted>
  <dcterms:created xsi:type="dcterms:W3CDTF">2013-03-19T14:04:38Z</dcterms:created>
  <dcterms:modified xsi:type="dcterms:W3CDTF">2019-05-15T08:05:24Z</dcterms:modified>
</cp:coreProperties>
</file>